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1"/>
    <p:sldMasterId id="2147483785" r:id="rId2"/>
  </p:sldMasterIdLst>
  <p:sldIdLst>
    <p:sldId id="288" r:id="rId3"/>
    <p:sldId id="283" r:id="rId4"/>
    <p:sldId id="284" r:id="rId5"/>
    <p:sldId id="285" r:id="rId6"/>
    <p:sldId id="286" r:id="rId7"/>
    <p:sldId id="287"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13F3"/>
    <a:srgbClr val="0A1B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374" autoAdjust="0"/>
  </p:normalViewPr>
  <p:slideViewPr>
    <p:cSldViewPr snapToGrid="0">
      <p:cViewPr varScale="1">
        <p:scale>
          <a:sx n="108" d="100"/>
          <a:sy n="108" d="100"/>
        </p:scale>
        <p:origin x="576"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_____Microsoft_Excel.xlsx"/></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ee1196bdb8e92b78/&#1056;&#1072;&#1073;&#1086;&#1095;&#1080;&#1081;%20&#1089;&#1090;&#1086;&#1083;/&#1056;&#1040;&#1041;&#1054;&#1058;&#1040;%20&#1057;&#1054;&#1058;&#1056;&#1059;&#1044;&#1053;&#1048;&#1050;&#1054;&#1042;%20&#1054;&#1058;&#1044;&#1045;&#1051;&#1040;%20&#1044;&#1045;&#1052;&#1054;&#1043;&#1056;&#1040;&#1060;&#1048;&#1071;/&#1080;&#1089;&#1087;&#1088;&#1072;&#1074;&#1083;&#1077;&#1085;&#1085;&#1099;&#1077;%20&#1092;&#1072;&#1081;&#1083;&#1099;/&#1040;&#1073;&#1076;&#1072;&#1083;&#1080;&#1084;&#1086;&#1074;&#1072;%20&#1053;&#1080;&#1075;&#1086;&#1088;&#1072;%20-%20&#1088;&#1086;&#1078;&#1076;&#1072;&#1077;&#1084;&#1086;&#1089;&#1090;&#1100;%20&#1085;&#1072;&#1089;&#1077;&#1083;&#1077;&#1085;&#1080;&#1103;.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5"/>
            <c:invertIfNegative val="0"/>
            <c:bubble3D val="0"/>
            <c:spPr>
              <a:solidFill>
                <a:srgbClr val="FF0000"/>
              </a:solidFill>
              <a:ln>
                <a:noFill/>
              </a:ln>
              <a:effectLst/>
            </c:spPr>
            <c:extLst>
              <c:ext xmlns:c16="http://schemas.microsoft.com/office/drawing/2014/chart" uri="{C3380CC4-5D6E-409C-BE32-E72D297353CC}">
                <c16:uniqueId val="{00000001-40A7-4602-99EE-9B3AFAD8471E}"/>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Arial Narrow" panose="020B0606020202030204" pitchFamily="34" charset="0"/>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Лист1!$C$1091:$H$1091</c:f>
              <c:strCache>
                <c:ptCount val="6"/>
                <c:pt idx="0">
                  <c:v>2005</c:v>
                </c:pt>
                <c:pt idx="1">
                  <c:v>2010</c:v>
                </c:pt>
                <c:pt idx="2">
                  <c:v>2015</c:v>
                </c:pt>
                <c:pt idx="3">
                  <c:v>2019</c:v>
                </c:pt>
                <c:pt idx="4">
                  <c:v>2020</c:v>
                </c:pt>
                <c:pt idx="5">
                  <c:v>2025- накша </c:v>
                </c:pt>
              </c:strCache>
            </c:strRef>
          </c:cat>
          <c:val>
            <c:numRef>
              <c:f>Лист1!$C$1092:$H$1092</c:f>
              <c:numCache>
                <c:formatCode>0.0</c:formatCode>
                <c:ptCount val="6"/>
                <c:pt idx="0">
                  <c:v>2.4597984677080511</c:v>
                </c:pt>
                <c:pt idx="1">
                  <c:v>2.4585268240143647</c:v>
                </c:pt>
                <c:pt idx="2">
                  <c:v>10.002667954626927</c:v>
                </c:pt>
                <c:pt idx="3">
                  <c:v>14.083179063680703</c:v>
                </c:pt>
                <c:pt idx="4">
                  <c:v>6.1</c:v>
                </c:pt>
                <c:pt idx="5">
                  <c:v>40</c:v>
                </c:pt>
              </c:numCache>
            </c:numRef>
          </c:val>
          <c:extLst>
            <c:ext xmlns:c16="http://schemas.microsoft.com/office/drawing/2014/chart" uri="{C3380CC4-5D6E-409C-BE32-E72D297353CC}">
              <c16:uniqueId val="{00000002-40A7-4602-99EE-9B3AFAD8471E}"/>
            </c:ext>
          </c:extLst>
        </c:ser>
        <c:dLbls>
          <c:showLegendKey val="0"/>
          <c:showVal val="0"/>
          <c:showCatName val="0"/>
          <c:showSerName val="0"/>
          <c:showPercent val="0"/>
          <c:showBubbleSize val="0"/>
        </c:dLbls>
        <c:gapWidth val="219"/>
        <c:overlap val="-27"/>
        <c:axId val="509573728"/>
        <c:axId val="509573400"/>
      </c:barChart>
      <c:catAx>
        <c:axId val="509573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al Narrow" panose="020B0606020202030204" pitchFamily="34" charset="0"/>
                <a:ea typeface="+mn-ea"/>
                <a:cs typeface="+mn-cs"/>
              </a:defRPr>
            </a:pPr>
            <a:endParaRPr lang="ru-RU"/>
          </a:p>
        </c:txPr>
        <c:crossAx val="509573400"/>
        <c:crosses val="autoZero"/>
        <c:auto val="1"/>
        <c:lblAlgn val="ctr"/>
        <c:lblOffset val="100"/>
        <c:noMultiLvlLbl val="0"/>
      </c:catAx>
      <c:valAx>
        <c:axId val="5095734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al Narrow" panose="020B0606020202030204" pitchFamily="34" charset="0"/>
                <a:ea typeface="+mn-ea"/>
                <a:cs typeface="+mn-cs"/>
              </a:defRPr>
            </a:pPr>
            <a:endParaRPr lang="ru-RU"/>
          </a:p>
        </c:txPr>
        <c:crossAx val="509573728"/>
        <c:crosses val="autoZero"/>
        <c:crossBetween val="between"/>
      </c:valAx>
      <c:spPr>
        <a:noFill/>
        <a:ln>
          <a:noFill/>
        </a:ln>
        <a:effectLst/>
      </c:spPr>
    </c:plotArea>
    <c:plotVisOnly val="1"/>
    <c:dispBlanksAs val="gap"/>
    <c:showDLblsOverMax val="0"/>
  </c:chart>
  <c:spPr>
    <a:noFill/>
    <a:ln>
      <a:noFill/>
    </a:ln>
    <a:effectLst/>
  </c:spPr>
  <c:txPr>
    <a:bodyPr/>
    <a:lstStyle/>
    <a:p>
      <a:pPr>
        <a:defRPr sz="2000" baseline="0">
          <a:latin typeface="Arial Narrow" panose="020B0606020202030204" pitchFamily="34" charset="0"/>
        </a:defRPr>
      </a:pPr>
      <a:endParaRPr lang="ru-RU"/>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'[Абдалимова Нигора - рождаемость населения.xlsx]Тав.фавт ва афзоиш'!$Q$11</c:f>
              <c:strCache>
                <c:ptCount val="1"/>
                <c:pt idx="0">
                  <c:v>Таваллудшудагон</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Times New Roman Tj" panose="02020603050405020304" pitchFamily="18" charset="-52"/>
                    <a:ea typeface="+mn-ea"/>
                    <a:cs typeface="+mn-cs"/>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'[Абдалимова Нигора - рождаемость населения.xlsx]Тав.фавт ва афзоиш'!$P$12:$P$20</c:f>
              <c:numCache>
                <c:formatCode>General</c:formatCode>
                <c:ptCount val="9"/>
                <c:pt idx="0">
                  <c:v>1990</c:v>
                </c:pt>
                <c:pt idx="1">
                  <c:v>2000</c:v>
                </c:pt>
                <c:pt idx="2">
                  <c:v>2010</c:v>
                </c:pt>
                <c:pt idx="3">
                  <c:v>2015</c:v>
                </c:pt>
                <c:pt idx="4">
                  <c:v>2016</c:v>
                </c:pt>
                <c:pt idx="5">
                  <c:v>2017</c:v>
                </c:pt>
                <c:pt idx="6">
                  <c:v>2018</c:v>
                </c:pt>
                <c:pt idx="7">
                  <c:v>2019</c:v>
                </c:pt>
                <c:pt idx="8">
                  <c:v>2020</c:v>
                </c:pt>
              </c:numCache>
            </c:numRef>
          </c:cat>
          <c:val>
            <c:numRef>
              <c:f>'[Абдалимова Нигора - рождаемость населения.xlsx]Тав.фавт ва афзоиш'!$Q$12:$Q$20</c:f>
              <c:numCache>
                <c:formatCode>General</c:formatCode>
                <c:ptCount val="9"/>
                <c:pt idx="0">
                  <c:v>38.799999999999997</c:v>
                </c:pt>
                <c:pt idx="1">
                  <c:v>27</c:v>
                </c:pt>
                <c:pt idx="2">
                  <c:v>31.7</c:v>
                </c:pt>
                <c:pt idx="3">
                  <c:v>28.1</c:v>
                </c:pt>
                <c:pt idx="4">
                  <c:v>26.6</c:v>
                </c:pt>
                <c:pt idx="5">
                  <c:v>25.4</c:v>
                </c:pt>
                <c:pt idx="6">
                  <c:v>25.6</c:v>
                </c:pt>
                <c:pt idx="7">
                  <c:v>25.4</c:v>
                </c:pt>
                <c:pt idx="8">
                  <c:v>25.8</c:v>
                </c:pt>
              </c:numCache>
            </c:numRef>
          </c:val>
          <c:smooth val="0"/>
          <c:extLst>
            <c:ext xmlns:c16="http://schemas.microsoft.com/office/drawing/2014/chart" uri="{C3380CC4-5D6E-409C-BE32-E72D297353CC}">
              <c16:uniqueId val="{00000000-399F-487A-AAAA-EB586E3656C6}"/>
            </c:ext>
          </c:extLst>
        </c:ser>
        <c:ser>
          <c:idx val="1"/>
          <c:order val="1"/>
          <c:tx>
            <c:strRef>
              <c:f>'[Абдалимова Нигора - рождаемость населения.xlsx]Тав.фавт ва афзоиш'!$R$11</c:f>
              <c:strCache>
                <c:ptCount val="1"/>
                <c:pt idx="0">
                  <c:v>Фавтидагон </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Times New Roman Tj" panose="02020603050405020304" pitchFamily="18" charset="-52"/>
                    <a:ea typeface="+mn-ea"/>
                    <a:cs typeface="+mn-cs"/>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'[Абдалимова Нигора - рождаемость населения.xlsx]Тав.фавт ва афзоиш'!$P$12:$P$20</c:f>
              <c:numCache>
                <c:formatCode>General</c:formatCode>
                <c:ptCount val="9"/>
                <c:pt idx="0">
                  <c:v>1990</c:v>
                </c:pt>
                <c:pt idx="1">
                  <c:v>2000</c:v>
                </c:pt>
                <c:pt idx="2">
                  <c:v>2010</c:v>
                </c:pt>
                <c:pt idx="3">
                  <c:v>2015</c:v>
                </c:pt>
                <c:pt idx="4">
                  <c:v>2016</c:v>
                </c:pt>
                <c:pt idx="5">
                  <c:v>2017</c:v>
                </c:pt>
                <c:pt idx="6">
                  <c:v>2018</c:v>
                </c:pt>
                <c:pt idx="7">
                  <c:v>2019</c:v>
                </c:pt>
                <c:pt idx="8">
                  <c:v>2020</c:v>
                </c:pt>
              </c:numCache>
            </c:numRef>
          </c:cat>
          <c:val>
            <c:numRef>
              <c:f>'[Абдалимова Нигора - рождаемость населения.xlsx]Тав.фавт ва афзоиш'!$R$12:$R$20</c:f>
              <c:numCache>
                <c:formatCode>General</c:formatCode>
                <c:ptCount val="9"/>
                <c:pt idx="0">
                  <c:v>6.2</c:v>
                </c:pt>
                <c:pt idx="1">
                  <c:v>4.7</c:v>
                </c:pt>
                <c:pt idx="2">
                  <c:v>4.4000000000000004</c:v>
                </c:pt>
                <c:pt idx="3">
                  <c:v>4</c:v>
                </c:pt>
                <c:pt idx="4">
                  <c:v>3.9</c:v>
                </c:pt>
                <c:pt idx="5">
                  <c:v>3.6</c:v>
                </c:pt>
                <c:pt idx="6">
                  <c:v>3.6</c:v>
                </c:pt>
                <c:pt idx="7">
                  <c:v>3.6</c:v>
                </c:pt>
                <c:pt idx="8">
                  <c:v>4.5</c:v>
                </c:pt>
              </c:numCache>
            </c:numRef>
          </c:val>
          <c:smooth val="0"/>
          <c:extLst>
            <c:ext xmlns:c16="http://schemas.microsoft.com/office/drawing/2014/chart" uri="{C3380CC4-5D6E-409C-BE32-E72D297353CC}">
              <c16:uniqueId val="{00000001-399F-487A-AAAA-EB586E3656C6}"/>
            </c:ext>
          </c:extLst>
        </c:ser>
        <c:ser>
          <c:idx val="2"/>
          <c:order val="2"/>
          <c:tx>
            <c:strRef>
              <c:f>'[Абдалимова Нигора - рождаемость населения.xlsx]Тав.фавт ва афзоиш'!$S$11</c:f>
              <c:strCache>
                <c:ptCount val="1"/>
                <c:pt idx="0">
                  <c:v>Афзоиши табиї</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Times New Roman Tj" panose="02020603050405020304" pitchFamily="18" charset="-52"/>
                    <a:ea typeface="+mn-ea"/>
                    <a:cs typeface="+mn-cs"/>
                  </a:defRPr>
                </a:pPr>
                <a:endParaRPr lang="ru-RU"/>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'[Абдалимова Нигора - рождаемость населения.xlsx]Тав.фавт ва афзоиш'!$P$12:$P$20</c:f>
              <c:numCache>
                <c:formatCode>General</c:formatCode>
                <c:ptCount val="9"/>
                <c:pt idx="0">
                  <c:v>1990</c:v>
                </c:pt>
                <c:pt idx="1">
                  <c:v>2000</c:v>
                </c:pt>
                <c:pt idx="2">
                  <c:v>2010</c:v>
                </c:pt>
                <c:pt idx="3">
                  <c:v>2015</c:v>
                </c:pt>
                <c:pt idx="4">
                  <c:v>2016</c:v>
                </c:pt>
                <c:pt idx="5">
                  <c:v>2017</c:v>
                </c:pt>
                <c:pt idx="6">
                  <c:v>2018</c:v>
                </c:pt>
                <c:pt idx="7">
                  <c:v>2019</c:v>
                </c:pt>
                <c:pt idx="8">
                  <c:v>2020</c:v>
                </c:pt>
              </c:numCache>
            </c:numRef>
          </c:cat>
          <c:val>
            <c:numRef>
              <c:f>'[Абдалимова Нигора - рождаемость населения.xlsx]Тав.фавт ва афзоиш'!$S$12:$S$20</c:f>
              <c:numCache>
                <c:formatCode>General</c:formatCode>
                <c:ptCount val="9"/>
                <c:pt idx="0">
                  <c:v>32.6</c:v>
                </c:pt>
                <c:pt idx="1">
                  <c:v>22.3</c:v>
                </c:pt>
                <c:pt idx="2">
                  <c:v>27.3</c:v>
                </c:pt>
                <c:pt idx="3">
                  <c:v>24.1</c:v>
                </c:pt>
                <c:pt idx="4">
                  <c:v>22.7</c:v>
                </c:pt>
                <c:pt idx="5">
                  <c:v>21.7</c:v>
                </c:pt>
                <c:pt idx="6">
                  <c:v>22</c:v>
                </c:pt>
                <c:pt idx="7">
                  <c:v>21.8</c:v>
                </c:pt>
                <c:pt idx="8">
                  <c:v>21.3</c:v>
                </c:pt>
              </c:numCache>
            </c:numRef>
          </c:val>
          <c:smooth val="0"/>
          <c:extLst>
            <c:ext xmlns:c16="http://schemas.microsoft.com/office/drawing/2014/chart" uri="{C3380CC4-5D6E-409C-BE32-E72D297353CC}">
              <c16:uniqueId val="{00000002-399F-487A-AAAA-EB586E3656C6}"/>
            </c:ext>
          </c:extLst>
        </c:ser>
        <c:dLbls>
          <c:showLegendKey val="0"/>
          <c:showVal val="0"/>
          <c:showCatName val="0"/>
          <c:showSerName val="0"/>
          <c:showPercent val="0"/>
          <c:showBubbleSize val="0"/>
        </c:dLbls>
        <c:marker val="1"/>
        <c:smooth val="0"/>
        <c:axId val="521097896"/>
        <c:axId val="521098224"/>
      </c:lineChart>
      <c:catAx>
        <c:axId val="521097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Tj" panose="02020603050405020304" pitchFamily="18" charset="-52"/>
                <a:ea typeface="+mn-ea"/>
                <a:cs typeface="+mn-cs"/>
              </a:defRPr>
            </a:pPr>
            <a:endParaRPr lang="ru-RU"/>
          </a:p>
        </c:txPr>
        <c:crossAx val="521098224"/>
        <c:crosses val="autoZero"/>
        <c:auto val="1"/>
        <c:lblAlgn val="ctr"/>
        <c:lblOffset val="100"/>
        <c:noMultiLvlLbl val="0"/>
      </c:catAx>
      <c:valAx>
        <c:axId val="521098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Tj" panose="02020603050405020304" pitchFamily="18" charset="-52"/>
                <a:ea typeface="+mn-ea"/>
                <a:cs typeface="+mn-cs"/>
              </a:defRPr>
            </a:pPr>
            <a:endParaRPr lang="ru-RU"/>
          </a:p>
        </c:txPr>
        <c:crossAx val="5210978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imes New Roman Tj" panose="02020603050405020304" pitchFamily="18" charset="-52"/>
              <a:ea typeface="+mn-ea"/>
              <a:cs typeface="+mn-cs"/>
            </a:defRPr>
          </a:pPr>
          <a:endParaRPr lang="ru-R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baseline="0">
          <a:latin typeface="Times New Roman Tj" panose="02020603050405020304" pitchFamily="18" charset="-52"/>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mj-lt"/>
                <a:ea typeface="+mn-ea"/>
                <a:cs typeface="+mn-cs"/>
              </a:defRPr>
            </a:lvl1pPr>
          </a:lstStyle>
          <a:p>
            <a:r>
              <a:rPr lang="ru-RU"/>
              <a:t>Образец заголовка</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accent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83230BEA-E8F1-45FB-8689-9F4926444BC6}" type="datetimeFigureOut">
              <a:rPr lang="ru-RU" smtClean="0"/>
              <a:t>07.12.2022</a:t>
            </a:fld>
            <a:endParaRPr lang="ru-RU"/>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ru-RU"/>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9562EC3C-5C94-4180-BD60-598C2F03EDC2}" type="slidenum">
              <a:rPr lang="ru-RU" smtClean="0"/>
              <a:t>‹#›</a:t>
            </a:fld>
            <a:endParaRPr lang="ru-RU"/>
          </a:p>
        </p:txBody>
      </p:sp>
      <p:cxnSp>
        <p:nvCxnSpPr>
          <p:cNvPr id="8" name="Straight Connector 7"/>
          <p:cNvCxnSpPr/>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39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3230BEA-E8F1-45FB-8689-9F4926444BC6}" type="datetimeFigureOut">
              <a:rPr lang="ru-RU" smtClean="0"/>
              <a:t>07.12.2022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562EC3C-5C94-4180-BD60-598C2F03EDC2}" type="slidenum">
              <a:rPr lang="ru-RU" smtClean="0"/>
              <a:t>‹#›</a:t>
            </a:fld>
            <a:endParaRPr lang="ru-RU"/>
          </a:p>
        </p:txBody>
      </p:sp>
    </p:spTree>
    <p:extLst>
      <p:ext uri="{BB962C8B-B14F-4D97-AF65-F5344CB8AC3E}">
        <p14:creationId xmlns:p14="http://schemas.microsoft.com/office/powerpoint/2010/main" val="1579786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3230BEA-E8F1-45FB-8689-9F4926444BC6}" type="datetimeFigureOut">
              <a:rPr lang="ru-RU" smtClean="0"/>
              <a:t>07.12.2022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562EC3C-5C94-4180-BD60-598C2F03EDC2}" type="slidenum">
              <a:rPr lang="ru-RU" smtClean="0"/>
              <a:t>‹#›</a:t>
            </a:fld>
            <a:endParaRPr lang="ru-RU"/>
          </a:p>
        </p:txBody>
      </p:sp>
    </p:spTree>
    <p:extLst>
      <p:ext uri="{BB962C8B-B14F-4D97-AF65-F5344CB8AC3E}">
        <p14:creationId xmlns:p14="http://schemas.microsoft.com/office/powerpoint/2010/main" val="24475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pPr defTabSz="914400"/>
            <a:fld id="{6CDF5322-7E15-402C-B15F-87EE154F8271}" type="datetimeFigureOut">
              <a:rPr lang="ru-RU" smtClean="0">
                <a:solidFill>
                  <a:srgbClr val="DBF5F9">
                    <a:shade val="90000"/>
                  </a:srgbClr>
                </a:solidFill>
              </a:rPr>
              <a:pPr defTabSz="914400"/>
              <a:t>07.12.2022</a:t>
            </a:fld>
            <a:endParaRPr lang="ru-RU">
              <a:solidFill>
                <a:srgbClr val="DBF5F9">
                  <a:shade val="90000"/>
                </a:srgbClr>
              </a:solidFill>
            </a:endParaRPr>
          </a:p>
        </p:txBody>
      </p:sp>
      <p:sp>
        <p:nvSpPr>
          <p:cNvPr id="19" name="Footer Placeholder 18"/>
          <p:cNvSpPr>
            <a:spLocks noGrp="1"/>
          </p:cNvSpPr>
          <p:nvPr>
            <p:ph type="ftr" sz="quarter" idx="11"/>
          </p:nvPr>
        </p:nvSpPr>
        <p:spPr/>
        <p:txBody>
          <a:bodyPr/>
          <a:lstStyle/>
          <a:p>
            <a:pPr defTabSz="914400"/>
            <a:endParaRPr lang="ru-RU">
              <a:solidFill>
                <a:srgbClr val="DBF5F9">
                  <a:shade val="90000"/>
                </a:srgbClr>
              </a:solidFill>
            </a:endParaRPr>
          </a:p>
        </p:txBody>
      </p:sp>
      <p:sp>
        <p:nvSpPr>
          <p:cNvPr id="27" name="Slide Number Placeholder 26"/>
          <p:cNvSpPr>
            <a:spLocks noGrp="1"/>
          </p:cNvSpPr>
          <p:nvPr>
            <p:ph type="sldNum" sz="quarter" idx="12"/>
          </p:nvPr>
        </p:nvSpPr>
        <p:spPr/>
        <p:txBody>
          <a:bodyPr/>
          <a:lstStyle/>
          <a:p>
            <a:pPr defTabSz="914400"/>
            <a:fld id="{EA65FAD9-0CBA-4421-9772-0013EC1F5B0A}" type="slidenum">
              <a:rPr lang="ru-RU" smtClean="0">
                <a:solidFill>
                  <a:srgbClr val="DBF5F9">
                    <a:shade val="90000"/>
                  </a:srgbClr>
                </a:solidFill>
              </a:rPr>
              <a:pPr defTabSz="914400"/>
              <a:t>‹#›</a:t>
            </a:fld>
            <a:endParaRPr lang="ru-RU">
              <a:solidFill>
                <a:srgbClr val="DBF5F9">
                  <a:shade val="90000"/>
                </a:srgbClr>
              </a:solidFill>
            </a:endParaRPr>
          </a:p>
        </p:txBody>
      </p:sp>
    </p:spTree>
    <p:extLst>
      <p:ext uri="{BB962C8B-B14F-4D97-AF65-F5344CB8AC3E}">
        <p14:creationId xmlns:p14="http://schemas.microsoft.com/office/powerpoint/2010/main" val="417891321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defTabSz="914400"/>
            <a:fld id="{6CDF5322-7E15-402C-B15F-87EE154F8271}" type="datetimeFigureOut">
              <a:rPr lang="ru-RU" smtClean="0">
                <a:solidFill>
                  <a:srgbClr val="04617B">
                    <a:shade val="90000"/>
                  </a:srgbClr>
                </a:solidFill>
              </a:rPr>
              <a:pPr defTabSz="914400"/>
              <a:t>07.12.2022</a:t>
            </a:fld>
            <a:endParaRPr lang="ru-RU">
              <a:solidFill>
                <a:srgbClr val="04617B">
                  <a:shade val="90000"/>
                </a:srgbClr>
              </a:solidFill>
            </a:endParaRPr>
          </a:p>
        </p:txBody>
      </p:sp>
      <p:sp>
        <p:nvSpPr>
          <p:cNvPr id="5" name="Footer Placeholder 4"/>
          <p:cNvSpPr>
            <a:spLocks noGrp="1"/>
          </p:cNvSpPr>
          <p:nvPr>
            <p:ph type="ftr" sz="quarter" idx="11"/>
          </p:nvPr>
        </p:nvSpPr>
        <p:spPr/>
        <p:txBody>
          <a:bodyPr/>
          <a:lstStyle/>
          <a:p>
            <a:pPr defTabSz="914400"/>
            <a:endParaRPr lang="ru-RU">
              <a:solidFill>
                <a:srgbClr val="04617B">
                  <a:shade val="90000"/>
                </a:srgbClr>
              </a:solidFill>
            </a:endParaRPr>
          </a:p>
        </p:txBody>
      </p:sp>
      <p:sp>
        <p:nvSpPr>
          <p:cNvPr id="6" name="Slide Number Placeholder 5"/>
          <p:cNvSpPr>
            <a:spLocks noGrp="1"/>
          </p:cNvSpPr>
          <p:nvPr>
            <p:ph type="sldNum" sz="quarter" idx="12"/>
          </p:nvPr>
        </p:nvSpPr>
        <p:spPr/>
        <p:txBody>
          <a:bodyPr/>
          <a:lstStyle/>
          <a:p>
            <a:pPr defTabSz="914400"/>
            <a:fld id="{EA65FAD9-0CBA-4421-9772-0013EC1F5B0A}" type="slidenum">
              <a:rPr lang="ru-RU" smtClean="0">
                <a:solidFill>
                  <a:srgbClr val="04617B">
                    <a:shade val="90000"/>
                  </a:srgbClr>
                </a:solidFill>
              </a:rPr>
              <a:pPr defTabSz="914400"/>
              <a:t>‹#›</a:t>
            </a:fld>
            <a:endParaRPr lang="ru-RU">
              <a:solidFill>
                <a:srgbClr val="04617B">
                  <a:shade val="90000"/>
                </a:srgbClr>
              </a:solidFill>
            </a:endParaRPr>
          </a:p>
        </p:txBody>
      </p:sp>
    </p:spTree>
    <p:extLst>
      <p:ext uri="{BB962C8B-B14F-4D97-AF65-F5344CB8AC3E}">
        <p14:creationId xmlns:p14="http://schemas.microsoft.com/office/powerpoint/2010/main" val="197103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defTabSz="914400"/>
            <a:fld id="{6CDF5322-7E15-402C-B15F-87EE154F8271}" type="datetimeFigureOut">
              <a:rPr lang="ru-RU" smtClean="0">
                <a:solidFill>
                  <a:srgbClr val="DBF5F9">
                    <a:shade val="90000"/>
                  </a:srgbClr>
                </a:solidFill>
              </a:rPr>
              <a:pPr defTabSz="914400"/>
              <a:t>07.12.2022</a:t>
            </a:fld>
            <a:endParaRPr lang="ru-RU">
              <a:solidFill>
                <a:srgbClr val="DBF5F9">
                  <a:shade val="90000"/>
                </a:srgbClr>
              </a:solidFill>
            </a:endParaRPr>
          </a:p>
        </p:txBody>
      </p:sp>
      <p:sp>
        <p:nvSpPr>
          <p:cNvPr id="5" name="Footer Placeholder 4"/>
          <p:cNvSpPr>
            <a:spLocks noGrp="1"/>
          </p:cNvSpPr>
          <p:nvPr>
            <p:ph type="ftr" sz="quarter" idx="11"/>
          </p:nvPr>
        </p:nvSpPr>
        <p:spPr/>
        <p:txBody>
          <a:bodyPr/>
          <a:lstStyle/>
          <a:p>
            <a:pPr defTabSz="914400"/>
            <a:endParaRPr lang="ru-RU">
              <a:solidFill>
                <a:srgbClr val="DBF5F9">
                  <a:shade val="90000"/>
                </a:srgbClr>
              </a:solidFill>
            </a:endParaRPr>
          </a:p>
        </p:txBody>
      </p:sp>
      <p:sp>
        <p:nvSpPr>
          <p:cNvPr id="6" name="Slide Number Placeholder 5"/>
          <p:cNvSpPr>
            <a:spLocks noGrp="1"/>
          </p:cNvSpPr>
          <p:nvPr>
            <p:ph type="sldNum" sz="quarter" idx="12"/>
          </p:nvPr>
        </p:nvSpPr>
        <p:spPr/>
        <p:txBody>
          <a:bodyPr/>
          <a:lstStyle/>
          <a:p>
            <a:pPr defTabSz="914400"/>
            <a:fld id="{EA65FAD9-0CBA-4421-9772-0013EC1F5B0A}" type="slidenum">
              <a:rPr lang="ru-RU" smtClean="0">
                <a:solidFill>
                  <a:srgbClr val="DBF5F9">
                    <a:shade val="90000"/>
                  </a:srgbClr>
                </a:solidFill>
              </a:rPr>
              <a:pPr defTabSz="914400"/>
              <a:t>‹#›</a:t>
            </a:fld>
            <a:endParaRPr lang="ru-RU">
              <a:solidFill>
                <a:srgbClr val="DBF5F9">
                  <a:shade val="90000"/>
                </a:srgbClr>
              </a:solidFill>
            </a:endParaRPr>
          </a:p>
        </p:txBody>
      </p:sp>
    </p:spTree>
    <p:extLst>
      <p:ext uri="{BB962C8B-B14F-4D97-AF65-F5344CB8AC3E}">
        <p14:creationId xmlns:p14="http://schemas.microsoft.com/office/powerpoint/2010/main" val="187883965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defTabSz="914400"/>
            <a:fld id="{6CDF5322-7E15-402C-B15F-87EE154F8271}" type="datetimeFigureOut">
              <a:rPr lang="ru-RU" smtClean="0">
                <a:solidFill>
                  <a:srgbClr val="04617B">
                    <a:shade val="90000"/>
                  </a:srgbClr>
                </a:solidFill>
              </a:rPr>
              <a:pPr defTabSz="914400"/>
              <a:t>07.12.2022</a:t>
            </a:fld>
            <a:endParaRPr lang="ru-RU">
              <a:solidFill>
                <a:srgbClr val="04617B">
                  <a:shade val="90000"/>
                </a:srgbClr>
              </a:solidFill>
            </a:endParaRPr>
          </a:p>
        </p:txBody>
      </p:sp>
      <p:sp>
        <p:nvSpPr>
          <p:cNvPr id="6" name="Footer Placeholder 5"/>
          <p:cNvSpPr>
            <a:spLocks noGrp="1"/>
          </p:cNvSpPr>
          <p:nvPr>
            <p:ph type="ftr" sz="quarter" idx="11"/>
          </p:nvPr>
        </p:nvSpPr>
        <p:spPr/>
        <p:txBody>
          <a:bodyPr/>
          <a:lstStyle/>
          <a:p>
            <a:pPr defTabSz="914400"/>
            <a:endParaRPr lang="ru-RU">
              <a:solidFill>
                <a:srgbClr val="04617B">
                  <a:shade val="90000"/>
                </a:srgbClr>
              </a:solidFill>
            </a:endParaRPr>
          </a:p>
        </p:txBody>
      </p:sp>
      <p:sp>
        <p:nvSpPr>
          <p:cNvPr id="7" name="Slide Number Placeholder 6"/>
          <p:cNvSpPr>
            <a:spLocks noGrp="1"/>
          </p:cNvSpPr>
          <p:nvPr>
            <p:ph type="sldNum" sz="quarter" idx="12"/>
          </p:nvPr>
        </p:nvSpPr>
        <p:spPr/>
        <p:txBody>
          <a:bodyPr/>
          <a:lstStyle/>
          <a:p>
            <a:pPr defTabSz="914400"/>
            <a:fld id="{EA65FAD9-0CBA-4421-9772-0013EC1F5B0A}" type="slidenum">
              <a:rPr lang="ru-RU" smtClean="0">
                <a:solidFill>
                  <a:srgbClr val="04617B">
                    <a:shade val="90000"/>
                  </a:srgbClr>
                </a:solidFill>
              </a:rPr>
              <a:pPr defTabSz="914400"/>
              <a:t>‹#›</a:t>
            </a:fld>
            <a:endParaRPr lang="ru-RU">
              <a:solidFill>
                <a:srgbClr val="04617B">
                  <a:shade val="90000"/>
                </a:srgbClr>
              </a:solidFill>
            </a:endParaRPr>
          </a:p>
        </p:txBody>
      </p:sp>
    </p:spTree>
    <p:extLst>
      <p:ext uri="{BB962C8B-B14F-4D97-AF65-F5344CB8AC3E}">
        <p14:creationId xmlns:p14="http://schemas.microsoft.com/office/powerpoint/2010/main" val="27435546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defTabSz="914400"/>
            <a:fld id="{6CDF5322-7E15-402C-B15F-87EE154F8271}" type="datetimeFigureOut">
              <a:rPr lang="ru-RU" smtClean="0">
                <a:solidFill>
                  <a:srgbClr val="04617B">
                    <a:shade val="90000"/>
                  </a:srgbClr>
                </a:solidFill>
              </a:rPr>
              <a:pPr defTabSz="914400"/>
              <a:t>07.12.2022</a:t>
            </a:fld>
            <a:endParaRPr lang="ru-RU">
              <a:solidFill>
                <a:srgbClr val="04617B">
                  <a:shade val="90000"/>
                </a:srgbClr>
              </a:solidFill>
            </a:endParaRPr>
          </a:p>
        </p:txBody>
      </p:sp>
      <p:sp>
        <p:nvSpPr>
          <p:cNvPr id="8" name="Footer Placeholder 7"/>
          <p:cNvSpPr>
            <a:spLocks noGrp="1"/>
          </p:cNvSpPr>
          <p:nvPr>
            <p:ph type="ftr" sz="quarter" idx="11"/>
          </p:nvPr>
        </p:nvSpPr>
        <p:spPr/>
        <p:txBody>
          <a:bodyPr/>
          <a:lstStyle/>
          <a:p>
            <a:pPr defTabSz="914400"/>
            <a:endParaRPr lang="ru-RU">
              <a:solidFill>
                <a:srgbClr val="04617B">
                  <a:shade val="90000"/>
                </a:srgbClr>
              </a:solidFill>
            </a:endParaRPr>
          </a:p>
        </p:txBody>
      </p:sp>
      <p:sp>
        <p:nvSpPr>
          <p:cNvPr id="9" name="Slide Number Placeholder 8"/>
          <p:cNvSpPr>
            <a:spLocks noGrp="1"/>
          </p:cNvSpPr>
          <p:nvPr>
            <p:ph type="sldNum" sz="quarter" idx="12"/>
          </p:nvPr>
        </p:nvSpPr>
        <p:spPr/>
        <p:txBody>
          <a:bodyPr/>
          <a:lstStyle/>
          <a:p>
            <a:pPr defTabSz="914400"/>
            <a:fld id="{EA65FAD9-0CBA-4421-9772-0013EC1F5B0A}" type="slidenum">
              <a:rPr lang="ru-RU" smtClean="0">
                <a:solidFill>
                  <a:srgbClr val="04617B">
                    <a:shade val="90000"/>
                  </a:srgbClr>
                </a:solidFill>
              </a:rPr>
              <a:pPr defTabSz="914400"/>
              <a:t>‹#›</a:t>
            </a:fld>
            <a:endParaRPr lang="ru-RU">
              <a:solidFill>
                <a:srgbClr val="04617B">
                  <a:shade val="90000"/>
                </a:srgbClr>
              </a:solidFill>
            </a:endParaRPr>
          </a:p>
        </p:txBody>
      </p:sp>
    </p:spTree>
    <p:extLst>
      <p:ext uri="{BB962C8B-B14F-4D97-AF65-F5344CB8AC3E}">
        <p14:creationId xmlns:p14="http://schemas.microsoft.com/office/powerpoint/2010/main" val="244541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pPr defTabSz="914400"/>
            <a:fld id="{6CDF5322-7E15-402C-B15F-87EE154F8271}" type="datetimeFigureOut">
              <a:rPr lang="ru-RU" smtClean="0">
                <a:solidFill>
                  <a:srgbClr val="04617B">
                    <a:shade val="90000"/>
                  </a:srgbClr>
                </a:solidFill>
              </a:rPr>
              <a:pPr defTabSz="914400"/>
              <a:t>07.12.2022</a:t>
            </a:fld>
            <a:endParaRPr lang="ru-RU">
              <a:solidFill>
                <a:srgbClr val="04617B">
                  <a:shade val="90000"/>
                </a:srgbClr>
              </a:solidFill>
            </a:endParaRPr>
          </a:p>
        </p:txBody>
      </p:sp>
      <p:sp>
        <p:nvSpPr>
          <p:cNvPr id="4" name="Footer Placeholder 3"/>
          <p:cNvSpPr>
            <a:spLocks noGrp="1"/>
          </p:cNvSpPr>
          <p:nvPr>
            <p:ph type="ftr" sz="quarter" idx="11"/>
          </p:nvPr>
        </p:nvSpPr>
        <p:spPr/>
        <p:txBody>
          <a:bodyPr/>
          <a:lstStyle/>
          <a:p>
            <a:pPr defTabSz="914400"/>
            <a:endParaRPr lang="ru-RU">
              <a:solidFill>
                <a:srgbClr val="04617B">
                  <a:shade val="90000"/>
                </a:srgbClr>
              </a:solidFill>
            </a:endParaRPr>
          </a:p>
        </p:txBody>
      </p:sp>
      <p:sp>
        <p:nvSpPr>
          <p:cNvPr id="5" name="Slide Number Placeholder 4"/>
          <p:cNvSpPr>
            <a:spLocks noGrp="1"/>
          </p:cNvSpPr>
          <p:nvPr>
            <p:ph type="sldNum" sz="quarter" idx="12"/>
          </p:nvPr>
        </p:nvSpPr>
        <p:spPr/>
        <p:txBody>
          <a:bodyPr/>
          <a:lstStyle/>
          <a:p>
            <a:pPr defTabSz="914400"/>
            <a:fld id="{EA65FAD9-0CBA-4421-9772-0013EC1F5B0A}" type="slidenum">
              <a:rPr lang="ru-RU" smtClean="0">
                <a:solidFill>
                  <a:srgbClr val="04617B">
                    <a:shade val="90000"/>
                  </a:srgbClr>
                </a:solidFill>
              </a:rPr>
              <a:pPr defTabSz="914400"/>
              <a:t>‹#›</a:t>
            </a:fld>
            <a:endParaRPr lang="ru-RU">
              <a:solidFill>
                <a:srgbClr val="04617B">
                  <a:shade val="90000"/>
                </a:srgbClr>
              </a:solidFill>
            </a:endParaRPr>
          </a:p>
        </p:txBody>
      </p:sp>
    </p:spTree>
    <p:extLst>
      <p:ext uri="{BB962C8B-B14F-4D97-AF65-F5344CB8AC3E}">
        <p14:creationId xmlns:p14="http://schemas.microsoft.com/office/powerpoint/2010/main" val="4171239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6CDF5322-7E15-402C-B15F-87EE154F8271}" type="datetimeFigureOut">
              <a:rPr lang="ru-RU" smtClean="0">
                <a:solidFill>
                  <a:srgbClr val="04617B">
                    <a:shade val="90000"/>
                  </a:srgbClr>
                </a:solidFill>
              </a:rPr>
              <a:pPr defTabSz="914400"/>
              <a:t>07.12.2022</a:t>
            </a:fld>
            <a:endParaRPr lang="ru-RU">
              <a:solidFill>
                <a:srgbClr val="04617B">
                  <a:shade val="90000"/>
                </a:srgbClr>
              </a:solidFill>
            </a:endParaRPr>
          </a:p>
        </p:txBody>
      </p:sp>
      <p:sp>
        <p:nvSpPr>
          <p:cNvPr id="3" name="Footer Placeholder 2"/>
          <p:cNvSpPr>
            <a:spLocks noGrp="1"/>
          </p:cNvSpPr>
          <p:nvPr>
            <p:ph type="ftr" sz="quarter" idx="11"/>
          </p:nvPr>
        </p:nvSpPr>
        <p:spPr/>
        <p:txBody>
          <a:bodyPr/>
          <a:lstStyle/>
          <a:p>
            <a:pPr defTabSz="914400"/>
            <a:endParaRPr lang="ru-RU">
              <a:solidFill>
                <a:srgbClr val="04617B">
                  <a:shade val="90000"/>
                </a:srgbClr>
              </a:solidFill>
            </a:endParaRPr>
          </a:p>
        </p:txBody>
      </p:sp>
      <p:sp>
        <p:nvSpPr>
          <p:cNvPr id="4" name="Slide Number Placeholder 3"/>
          <p:cNvSpPr>
            <a:spLocks noGrp="1"/>
          </p:cNvSpPr>
          <p:nvPr>
            <p:ph type="sldNum" sz="quarter" idx="12"/>
          </p:nvPr>
        </p:nvSpPr>
        <p:spPr/>
        <p:txBody>
          <a:bodyPr/>
          <a:lstStyle/>
          <a:p>
            <a:pPr defTabSz="914400"/>
            <a:fld id="{EA65FAD9-0CBA-4421-9772-0013EC1F5B0A}" type="slidenum">
              <a:rPr lang="ru-RU" smtClean="0">
                <a:solidFill>
                  <a:srgbClr val="04617B">
                    <a:shade val="90000"/>
                  </a:srgbClr>
                </a:solidFill>
              </a:rPr>
              <a:pPr defTabSz="914400"/>
              <a:t>‹#›</a:t>
            </a:fld>
            <a:endParaRPr lang="ru-RU">
              <a:solidFill>
                <a:srgbClr val="04617B">
                  <a:shade val="90000"/>
                </a:srgbClr>
              </a:solidFill>
            </a:endParaRPr>
          </a:p>
        </p:txBody>
      </p:sp>
    </p:spTree>
    <p:extLst>
      <p:ext uri="{BB962C8B-B14F-4D97-AF65-F5344CB8AC3E}">
        <p14:creationId xmlns:p14="http://schemas.microsoft.com/office/powerpoint/2010/main" val="2412873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defTabSz="914400"/>
            <a:fld id="{6CDF5322-7E15-402C-B15F-87EE154F8271}" type="datetimeFigureOut">
              <a:rPr lang="ru-RU" smtClean="0">
                <a:solidFill>
                  <a:srgbClr val="04617B">
                    <a:shade val="90000"/>
                  </a:srgbClr>
                </a:solidFill>
              </a:rPr>
              <a:pPr defTabSz="914400"/>
              <a:t>07.12.2022</a:t>
            </a:fld>
            <a:endParaRPr lang="ru-RU">
              <a:solidFill>
                <a:srgbClr val="04617B">
                  <a:shade val="90000"/>
                </a:srgbClr>
              </a:solidFill>
            </a:endParaRPr>
          </a:p>
        </p:txBody>
      </p:sp>
      <p:sp>
        <p:nvSpPr>
          <p:cNvPr id="6" name="Footer Placeholder 5"/>
          <p:cNvSpPr>
            <a:spLocks noGrp="1"/>
          </p:cNvSpPr>
          <p:nvPr>
            <p:ph type="ftr" sz="quarter" idx="11"/>
          </p:nvPr>
        </p:nvSpPr>
        <p:spPr/>
        <p:txBody>
          <a:bodyPr/>
          <a:lstStyle/>
          <a:p>
            <a:pPr defTabSz="914400"/>
            <a:endParaRPr lang="ru-RU">
              <a:solidFill>
                <a:srgbClr val="04617B">
                  <a:shade val="90000"/>
                </a:srgbClr>
              </a:solidFill>
            </a:endParaRPr>
          </a:p>
        </p:txBody>
      </p:sp>
      <p:sp>
        <p:nvSpPr>
          <p:cNvPr id="7" name="Slide Number Placeholder 6"/>
          <p:cNvSpPr>
            <a:spLocks noGrp="1"/>
          </p:cNvSpPr>
          <p:nvPr>
            <p:ph type="sldNum" sz="quarter" idx="12"/>
          </p:nvPr>
        </p:nvSpPr>
        <p:spPr/>
        <p:txBody>
          <a:bodyPr/>
          <a:lstStyle/>
          <a:p>
            <a:pPr defTabSz="914400"/>
            <a:fld id="{EA65FAD9-0CBA-4421-9772-0013EC1F5B0A}" type="slidenum">
              <a:rPr lang="ru-RU" smtClean="0">
                <a:solidFill>
                  <a:srgbClr val="04617B">
                    <a:shade val="90000"/>
                  </a:srgbClr>
                </a:solidFill>
              </a:rPr>
              <a:pPr defTabSz="914400"/>
              <a:t>‹#›</a:t>
            </a:fld>
            <a:endParaRPr lang="ru-RU">
              <a:solidFill>
                <a:srgbClr val="04617B">
                  <a:shade val="90000"/>
                </a:srgbClr>
              </a:solidFill>
            </a:endParaRPr>
          </a:p>
        </p:txBody>
      </p:sp>
    </p:spTree>
    <p:extLst>
      <p:ext uri="{BB962C8B-B14F-4D97-AF65-F5344CB8AC3E}">
        <p14:creationId xmlns:p14="http://schemas.microsoft.com/office/powerpoint/2010/main" val="1910913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3230BEA-E8F1-45FB-8689-9F4926444BC6}" type="datetimeFigureOut">
              <a:rPr lang="ru-RU" smtClean="0"/>
              <a:t>07.12.2022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562EC3C-5C94-4180-BD60-598C2F03EDC2}" type="slidenum">
              <a:rPr lang="ru-RU" smtClean="0"/>
              <a:t>‹#›</a:t>
            </a:fld>
            <a:endParaRPr lang="ru-RU"/>
          </a:p>
        </p:txBody>
      </p:sp>
    </p:spTree>
    <p:extLst>
      <p:ext uri="{BB962C8B-B14F-4D97-AF65-F5344CB8AC3E}">
        <p14:creationId xmlns:p14="http://schemas.microsoft.com/office/powerpoint/2010/main" val="3729196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defTabSz="914400"/>
            <a:fld id="{6CDF5322-7E15-402C-B15F-87EE154F8271}" type="datetimeFigureOut">
              <a:rPr lang="ru-RU" smtClean="0">
                <a:solidFill>
                  <a:srgbClr val="04617B">
                    <a:shade val="90000"/>
                  </a:srgbClr>
                </a:solidFill>
              </a:rPr>
              <a:pPr defTabSz="914400"/>
              <a:t>07.12.2022</a:t>
            </a:fld>
            <a:endParaRPr lang="ru-RU">
              <a:solidFill>
                <a:srgbClr val="04617B">
                  <a:shade val="90000"/>
                </a:srgbClr>
              </a:solidFill>
            </a:endParaRPr>
          </a:p>
        </p:txBody>
      </p:sp>
      <p:sp>
        <p:nvSpPr>
          <p:cNvPr id="6" name="Footer Placeholder 5"/>
          <p:cNvSpPr>
            <a:spLocks noGrp="1"/>
          </p:cNvSpPr>
          <p:nvPr>
            <p:ph type="ftr" sz="quarter" idx="11"/>
          </p:nvPr>
        </p:nvSpPr>
        <p:spPr/>
        <p:txBody>
          <a:bodyPr/>
          <a:lstStyle/>
          <a:p>
            <a:pPr defTabSz="914400"/>
            <a:endParaRPr lang="ru-RU">
              <a:solidFill>
                <a:srgbClr val="04617B">
                  <a:shade val="90000"/>
                </a:srgbClr>
              </a:solidFill>
            </a:endParaRPr>
          </a:p>
        </p:txBody>
      </p:sp>
      <p:sp>
        <p:nvSpPr>
          <p:cNvPr id="7" name="Slide Number Placeholder 6"/>
          <p:cNvSpPr>
            <a:spLocks noGrp="1"/>
          </p:cNvSpPr>
          <p:nvPr>
            <p:ph type="sldNum" sz="quarter" idx="12"/>
          </p:nvPr>
        </p:nvSpPr>
        <p:spPr>
          <a:xfrm>
            <a:off x="10769600" y="6356351"/>
            <a:ext cx="812800" cy="365125"/>
          </a:xfrm>
        </p:spPr>
        <p:txBody>
          <a:bodyPr/>
          <a:lstStyle/>
          <a:p>
            <a:pPr defTabSz="914400"/>
            <a:fld id="{EA65FAD9-0CBA-4421-9772-0013EC1F5B0A}" type="slidenum">
              <a:rPr lang="ru-RU" smtClean="0">
                <a:solidFill>
                  <a:srgbClr val="04617B">
                    <a:shade val="90000"/>
                  </a:srgbClr>
                </a:solidFill>
              </a:rPr>
              <a:pPr defTabSz="914400"/>
              <a:t>‹#›</a:t>
            </a:fld>
            <a:endParaRPr lang="ru-RU">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426896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defTabSz="914400"/>
            <a:fld id="{6CDF5322-7E15-402C-B15F-87EE154F8271}" type="datetimeFigureOut">
              <a:rPr lang="ru-RU" smtClean="0">
                <a:solidFill>
                  <a:srgbClr val="04617B">
                    <a:shade val="90000"/>
                  </a:srgbClr>
                </a:solidFill>
              </a:rPr>
              <a:pPr defTabSz="914400"/>
              <a:t>07.12.2022</a:t>
            </a:fld>
            <a:endParaRPr lang="ru-RU">
              <a:solidFill>
                <a:srgbClr val="04617B">
                  <a:shade val="90000"/>
                </a:srgbClr>
              </a:solidFill>
            </a:endParaRPr>
          </a:p>
        </p:txBody>
      </p:sp>
      <p:sp>
        <p:nvSpPr>
          <p:cNvPr id="5" name="Footer Placeholder 4"/>
          <p:cNvSpPr>
            <a:spLocks noGrp="1"/>
          </p:cNvSpPr>
          <p:nvPr>
            <p:ph type="ftr" sz="quarter" idx="11"/>
          </p:nvPr>
        </p:nvSpPr>
        <p:spPr/>
        <p:txBody>
          <a:bodyPr/>
          <a:lstStyle/>
          <a:p>
            <a:pPr defTabSz="914400"/>
            <a:endParaRPr lang="ru-RU">
              <a:solidFill>
                <a:srgbClr val="04617B">
                  <a:shade val="90000"/>
                </a:srgbClr>
              </a:solidFill>
            </a:endParaRPr>
          </a:p>
        </p:txBody>
      </p:sp>
      <p:sp>
        <p:nvSpPr>
          <p:cNvPr id="6" name="Slide Number Placeholder 5"/>
          <p:cNvSpPr>
            <a:spLocks noGrp="1"/>
          </p:cNvSpPr>
          <p:nvPr>
            <p:ph type="sldNum" sz="quarter" idx="12"/>
          </p:nvPr>
        </p:nvSpPr>
        <p:spPr/>
        <p:txBody>
          <a:bodyPr/>
          <a:lstStyle/>
          <a:p>
            <a:pPr defTabSz="914400"/>
            <a:fld id="{EA65FAD9-0CBA-4421-9772-0013EC1F5B0A}" type="slidenum">
              <a:rPr lang="ru-RU" smtClean="0">
                <a:solidFill>
                  <a:srgbClr val="04617B">
                    <a:shade val="90000"/>
                  </a:srgbClr>
                </a:solidFill>
              </a:rPr>
              <a:pPr defTabSz="914400"/>
              <a:t>‹#›</a:t>
            </a:fld>
            <a:endParaRPr lang="ru-RU">
              <a:solidFill>
                <a:srgbClr val="04617B">
                  <a:shade val="90000"/>
                </a:srgbClr>
              </a:solidFill>
            </a:endParaRPr>
          </a:p>
        </p:txBody>
      </p:sp>
    </p:spTree>
    <p:extLst>
      <p:ext uri="{BB962C8B-B14F-4D97-AF65-F5344CB8AC3E}">
        <p14:creationId xmlns:p14="http://schemas.microsoft.com/office/powerpoint/2010/main" val="3727753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defTabSz="914400"/>
            <a:fld id="{6CDF5322-7E15-402C-B15F-87EE154F8271}" type="datetimeFigureOut">
              <a:rPr lang="ru-RU" smtClean="0">
                <a:solidFill>
                  <a:srgbClr val="04617B">
                    <a:shade val="90000"/>
                  </a:srgbClr>
                </a:solidFill>
              </a:rPr>
              <a:pPr defTabSz="914400"/>
              <a:t>07.12.2022</a:t>
            </a:fld>
            <a:endParaRPr lang="ru-RU">
              <a:solidFill>
                <a:srgbClr val="04617B">
                  <a:shade val="90000"/>
                </a:srgbClr>
              </a:solidFill>
            </a:endParaRPr>
          </a:p>
        </p:txBody>
      </p:sp>
      <p:sp>
        <p:nvSpPr>
          <p:cNvPr id="5" name="Footer Placeholder 4"/>
          <p:cNvSpPr>
            <a:spLocks noGrp="1"/>
          </p:cNvSpPr>
          <p:nvPr>
            <p:ph type="ftr" sz="quarter" idx="11"/>
          </p:nvPr>
        </p:nvSpPr>
        <p:spPr/>
        <p:txBody>
          <a:bodyPr/>
          <a:lstStyle/>
          <a:p>
            <a:pPr defTabSz="914400"/>
            <a:endParaRPr lang="ru-RU">
              <a:solidFill>
                <a:srgbClr val="04617B">
                  <a:shade val="90000"/>
                </a:srgbClr>
              </a:solidFill>
            </a:endParaRPr>
          </a:p>
        </p:txBody>
      </p:sp>
      <p:sp>
        <p:nvSpPr>
          <p:cNvPr id="6" name="Slide Number Placeholder 5"/>
          <p:cNvSpPr>
            <a:spLocks noGrp="1"/>
          </p:cNvSpPr>
          <p:nvPr>
            <p:ph type="sldNum" sz="quarter" idx="12"/>
          </p:nvPr>
        </p:nvSpPr>
        <p:spPr/>
        <p:txBody>
          <a:bodyPr/>
          <a:lstStyle/>
          <a:p>
            <a:pPr defTabSz="914400"/>
            <a:fld id="{EA65FAD9-0CBA-4421-9772-0013EC1F5B0A}" type="slidenum">
              <a:rPr lang="ru-RU" smtClean="0">
                <a:solidFill>
                  <a:srgbClr val="04617B">
                    <a:shade val="90000"/>
                  </a:srgbClr>
                </a:solidFill>
              </a:rPr>
              <a:pPr defTabSz="914400"/>
              <a:t>‹#›</a:t>
            </a:fld>
            <a:endParaRPr lang="ru-RU">
              <a:solidFill>
                <a:srgbClr val="04617B">
                  <a:shade val="90000"/>
                </a:srgbClr>
              </a:solidFill>
            </a:endParaRPr>
          </a:p>
        </p:txBody>
      </p:sp>
    </p:spTree>
    <p:extLst>
      <p:ext uri="{BB962C8B-B14F-4D97-AF65-F5344CB8AC3E}">
        <p14:creationId xmlns:p14="http://schemas.microsoft.com/office/powerpoint/2010/main" val="458614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marL="0" algn="ctr" defTabSz="914400" rtl="0" eaLnBrk="1" latinLnBrk="0" hangingPunct="1">
              <a:lnSpc>
                <a:spcPct val="85000"/>
              </a:lnSpc>
              <a:spcBef>
                <a:spcPct val="0"/>
              </a:spcBef>
              <a:buNone/>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Corbel" pitchFamily="34" charset="0"/>
                <a:ea typeface="+mn-ea"/>
                <a:cs typeface="+mn-cs"/>
              </a:defRPr>
            </a:lvl1pPr>
          </a:lstStyle>
          <a:p>
            <a:r>
              <a:rPr lang="ru-RU"/>
              <a:t>Образец заголовка</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3230BEA-E8F1-45FB-8689-9F4926444BC6}" type="datetimeFigureOut">
              <a:rPr lang="ru-RU" smtClean="0"/>
              <a:t>07.12.2022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562EC3C-5C94-4180-BD60-598C2F03EDC2}" type="slidenum">
              <a:rPr lang="ru-RU" smtClean="0"/>
              <a:t>‹#›</a:t>
            </a:fld>
            <a:endParaRPr lang="ru-RU"/>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3285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83230BEA-E8F1-45FB-8689-9F4926444BC6}" type="datetimeFigureOut">
              <a:rPr lang="ru-RU" smtClean="0"/>
              <a:t>07.12.2022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562EC3C-5C94-4180-BD60-598C2F03EDC2}" type="slidenum">
              <a:rPr lang="ru-RU" smtClean="0"/>
              <a:t>‹#›</a:t>
            </a:fld>
            <a:endParaRPr lang="ru-RU"/>
          </a:p>
        </p:txBody>
      </p:sp>
    </p:spTree>
    <p:extLst>
      <p:ext uri="{BB962C8B-B14F-4D97-AF65-F5344CB8AC3E}">
        <p14:creationId xmlns:p14="http://schemas.microsoft.com/office/powerpoint/2010/main" val="3927917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83230BEA-E8F1-45FB-8689-9F4926444BC6}" type="datetimeFigureOut">
              <a:rPr lang="ru-RU" smtClean="0"/>
              <a:t>07.12.2022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562EC3C-5C94-4180-BD60-598C2F03EDC2}" type="slidenum">
              <a:rPr lang="ru-RU" smtClean="0"/>
              <a:t>‹#›</a:t>
            </a:fld>
            <a:endParaRPr lang="ru-RU"/>
          </a:p>
        </p:txBody>
      </p:sp>
    </p:spTree>
    <p:extLst>
      <p:ext uri="{BB962C8B-B14F-4D97-AF65-F5344CB8AC3E}">
        <p14:creationId xmlns:p14="http://schemas.microsoft.com/office/powerpoint/2010/main" val="1735943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83230BEA-E8F1-45FB-8689-9F4926444BC6}" type="datetimeFigureOut">
              <a:rPr lang="ru-RU" smtClean="0"/>
              <a:t>07.12.2022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562EC3C-5C94-4180-BD60-598C2F03EDC2}" type="slidenum">
              <a:rPr lang="ru-RU" smtClean="0"/>
              <a:t>‹#›</a:t>
            </a:fld>
            <a:endParaRPr lang="ru-RU"/>
          </a:p>
        </p:txBody>
      </p:sp>
    </p:spTree>
    <p:extLst>
      <p:ext uri="{BB962C8B-B14F-4D97-AF65-F5344CB8AC3E}">
        <p14:creationId xmlns:p14="http://schemas.microsoft.com/office/powerpoint/2010/main" val="2894490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230BEA-E8F1-45FB-8689-9F4926444BC6}" type="datetimeFigureOut">
              <a:rPr lang="ru-RU" smtClean="0"/>
              <a:t>07.12.2022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9562EC3C-5C94-4180-BD60-598C2F03EDC2}" type="slidenum">
              <a:rPr lang="ru-RU" smtClean="0"/>
              <a:t>‹#›</a:t>
            </a:fld>
            <a:endParaRPr lang="ru-RU"/>
          </a:p>
        </p:txBody>
      </p:sp>
    </p:spTree>
    <p:extLst>
      <p:ext uri="{BB962C8B-B14F-4D97-AF65-F5344CB8AC3E}">
        <p14:creationId xmlns:p14="http://schemas.microsoft.com/office/powerpoint/2010/main" val="225613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a:t>Образец заголовка</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83230BEA-E8F1-45FB-8689-9F4926444BC6}" type="datetimeFigureOut">
              <a:rPr lang="ru-RU" smtClean="0"/>
              <a:t>07.12.2022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562EC3C-5C94-4180-BD60-598C2F03EDC2}" type="slidenum">
              <a:rPr lang="ru-RU" smtClean="0"/>
              <a:t>‹#›</a:t>
            </a:fld>
            <a:endParaRPr lang="ru-RU"/>
          </a:p>
        </p:txBody>
      </p:sp>
    </p:spTree>
    <p:extLst>
      <p:ext uri="{BB962C8B-B14F-4D97-AF65-F5344CB8AC3E}">
        <p14:creationId xmlns:p14="http://schemas.microsoft.com/office/powerpoint/2010/main" val="3957833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83230BEA-E8F1-45FB-8689-9F4926444BC6}" type="datetimeFigureOut">
              <a:rPr lang="ru-RU" smtClean="0"/>
              <a:t>07.12.2022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562EC3C-5C94-4180-BD60-598C2F03EDC2}" type="slidenum">
              <a:rPr lang="ru-RU" smtClean="0"/>
              <a:t>‹#›</a:t>
            </a:fld>
            <a:endParaRPr lang="ru-RU"/>
          </a:p>
        </p:txBody>
      </p:sp>
    </p:spTree>
    <p:extLst>
      <p:ext uri="{BB962C8B-B14F-4D97-AF65-F5344CB8AC3E}">
        <p14:creationId xmlns:p14="http://schemas.microsoft.com/office/powerpoint/2010/main" val="2718359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83230BEA-E8F1-45FB-8689-9F4926444BC6}" type="datetimeFigureOut">
              <a:rPr lang="ru-RU" smtClean="0"/>
              <a:t>07.12.2022</a:t>
            </a:fld>
            <a:endParaRPr lang="ru-RU"/>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ru-RU"/>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9562EC3C-5C94-4180-BD60-598C2F03EDC2}" type="slidenum">
              <a:rPr lang="ru-RU" smtClean="0"/>
              <a:t>‹#›</a:t>
            </a:fld>
            <a:endParaRPr lang="ru-RU"/>
          </a:p>
        </p:txBody>
      </p:sp>
    </p:spTree>
    <p:extLst>
      <p:ext uri="{BB962C8B-B14F-4D97-AF65-F5344CB8AC3E}">
        <p14:creationId xmlns:p14="http://schemas.microsoft.com/office/powerpoint/2010/main" val="118159449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defTabSz="914400"/>
            <a:fld id="{6CDF5322-7E15-402C-B15F-87EE154F8271}" type="datetimeFigureOut">
              <a:rPr lang="ru-RU" smtClean="0">
                <a:solidFill>
                  <a:srgbClr val="04617B">
                    <a:shade val="90000"/>
                  </a:srgbClr>
                </a:solidFill>
              </a:rPr>
              <a:pPr defTabSz="914400"/>
              <a:t>07.12.2022</a:t>
            </a:fld>
            <a:endParaRPr lang="ru-RU">
              <a:solidFill>
                <a:srgbClr val="04617B">
                  <a:shade val="90000"/>
                </a:srgbClr>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defTabSz="914400"/>
            <a:endParaRPr lang="ru-RU">
              <a:solidFill>
                <a:srgbClr val="04617B">
                  <a:shade val="90000"/>
                </a:srgbClr>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defTabSz="914400"/>
            <a:fld id="{EA65FAD9-0CBA-4421-9772-0013EC1F5B0A}" type="slidenum">
              <a:rPr lang="ru-RU" smtClean="0">
                <a:solidFill>
                  <a:srgbClr val="04617B">
                    <a:shade val="90000"/>
                  </a:srgbClr>
                </a:solidFill>
              </a:rPr>
              <a:pPr defTabSz="914400"/>
              <a:t>‹#›</a:t>
            </a:fld>
            <a:endParaRPr lang="ru-RU">
              <a:solidFill>
                <a:srgbClr val="04617B">
                  <a:shade val="90000"/>
                </a:srgbClr>
              </a:solidFill>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grpSp>
    </p:spTree>
    <p:extLst>
      <p:ext uri="{BB962C8B-B14F-4D97-AF65-F5344CB8AC3E}">
        <p14:creationId xmlns:p14="http://schemas.microsoft.com/office/powerpoint/2010/main" val="169075297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704088"/>
            <a:ext cx="8229600" cy="2652904"/>
          </a:xfrm>
        </p:spPr>
        <p:txBody>
          <a:bodyPr>
            <a:normAutofit/>
          </a:bodyPr>
          <a:lstStyle/>
          <a:p>
            <a:pPr algn="ctr">
              <a:spcBef>
                <a:spcPts val="0"/>
              </a:spcBef>
            </a:pPr>
            <a:r>
              <a:rPr lang="tg-Cyrl-TJ" sz="4800" b="1" dirty="0">
                <a:solidFill>
                  <a:srgbClr val="4E13F3"/>
                </a:solidFill>
                <a:effectLst>
                  <a:outerShdw blurRad="38100" dist="38100" dir="2700000" algn="tl">
                    <a:srgbClr val="000000">
                      <a:alpha val="43137"/>
                    </a:srgbClr>
                  </a:outerShdw>
                </a:effectLst>
                <a:latin typeface="Times New Roman Tj" panose="02020603050405020304" pitchFamily="18" charset="-52"/>
                <a:ea typeface="+mn-ea"/>
                <a:cs typeface="+mn-cs"/>
              </a:rPr>
              <a:t>Институти </a:t>
            </a:r>
            <a:br>
              <a:rPr lang="tg-Cyrl-TJ" sz="4800" b="1" dirty="0">
                <a:solidFill>
                  <a:srgbClr val="4E13F3"/>
                </a:solidFill>
                <a:effectLst>
                  <a:outerShdw blurRad="38100" dist="38100" dir="2700000" algn="tl">
                    <a:srgbClr val="000000">
                      <a:alpha val="43137"/>
                    </a:srgbClr>
                  </a:outerShdw>
                </a:effectLst>
                <a:latin typeface="Times New Roman Tj" panose="02020603050405020304" pitchFamily="18" charset="-52"/>
                <a:ea typeface="+mn-ea"/>
                <a:cs typeface="+mn-cs"/>
              </a:rPr>
            </a:br>
            <a:r>
              <a:rPr lang="tg-Cyrl-TJ" sz="4800" b="1" dirty="0">
                <a:solidFill>
                  <a:srgbClr val="4E13F3"/>
                </a:solidFill>
                <a:effectLst>
                  <a:outerShdw blurRad="38100" dist="38100" dir="2700000" algn="tl">
                    <a:srgbClr val="000000">
                      <a:alpha val="43137"/>
                    </a:srgbClr>
                  </a:outerShdw>
                </a:effectLst>
                <a:latin typeface="Times New Roman Tj" panose="02020603050405020304" pitchFamily="18" charset="-52"/>
                <a:ea typeface="+mn-ea"/>
                <a:cs typeface="+mn-cs"/>
              </a:rPr>
              <a:t>иќтисодиёт ва демография</a:t>
            </a:r>
            <a:endParaRPr lang="ru-RU" dirty="0">
              <a:solidFill>
                <a:srgbClr val="4E13F3"/>
              </a:solidFill>
            </a:endParaRPr>
          </a:p>
        </p:txBody>
      </p:sp>
    </p:spTree>
    <p:extLst>
      <p:ext uri="{BB962C8B-B14F-4D97-AF65-F5344CB8AC3E}">
        <p14:creationId xmlns:p14="http://schemas.microsoft.com/office/powerpoint/2010/main" val="500645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A1379B4-3FA6-2A75-3187-562C57E15A4B}"/>
              </a:ext>
            </a:extLst>
          </p:cNvPr>
          <p:cNvSpPr>
            <a:spLocks noGrp="1"/>
          </p:cNvSpPr>
          <p:nvPr>
            <p:ph type="title"/>
          </p:nvPr>
        </p:nvSpPr>
        <p:spPr>
          <a:xfrm>
            <a:off x="308008" y="231006"/>
            <a:ext cx="11579192" cy="1469801"/>
          </a:xfrm>
        </p:spPr>
        <p:txBody>
          <a:bodyPr>
            <a:noAutofit/>
          </a:bodyPr>
          <a:lstStyle/>
          <a:p>
            <a:pPr algn="ctr"/>
            <a:r>
              <a:rPr lang="tg-Cyrl-TJ" sz="2400" b="1" dirty="0">
                <a:solidFill>
                  <a:srgbClr val="0A1BFC"/>
                </a:solidFill>
                <a:latin typeface="Times New Roman Tj" panose="02020603050405020304" pitchFamily="18" charset="-52"/>
                <a:ea typeface="Times New Roman" panose="02020603050405020304" pitchFamily="18" charset="0"/>
                <a:cs typeface="Times New Roman" panose="02020603050405020304" pitchFamily="18" charset="0"/>
              </a:rPr>
              <a:t>Сатњи диверсификатсияи (гуногунсатњии)  содироти кишвар арзёбї гардида, зарурати  ба маротиб зиёд намудани содироти мањсулот асоснок карда шудааст. </a:t>
            </a:r>
            <a:br>
              <a:rPr lang="tg-Cyrl-TJ" sz="2400" b="1" dirty="0">
                <a:solidFill>
                  <a:srgbClr val="0A1BFC"/>
                </a:solidFill>
                <a:latin typeface="Times New Roman Tj" panose="02020603050405020304" pitchFamily="18" charset="-52"/>
                <a:ea typeface="Times New Roman" panose="02020603050405020304" pitchFamily="18" charset="0"/>
                <a:cs typeface="Times New Roman" panose="02020603050405020304" pitchFamily="18" charset="0"/>
              </a:rPr>
            </a:br>
            <a:r>
              <a:rPr lang="tg-Cyrl-TJ" sz="2400" b="1" dirty="0">
                <a:solidFill>
                  <a:srgbClr val="0A1BFC"/>
                </a:solidFill>
                <a:latin typeface="Times New Roman Tj" panose="02020603050405020304" pitchFamily="18" charset="-52"/>
                <a:ea typeface="Times New Roman" panose="02020603050405020304" pitchFamily="18" charset="0"/>
                <a:cs typeface="Times New Roman" panose="02020603050405020304" pitchFamily="18" charset="0"/>
              </a:rPr>
              <a:t>Дар панљ соли оянда он бояд на камтар аз 6 маротиба  афзояд, ки ба афзоиши иќтидори саноатї алоќаманд мебошад.</a:t>
            </a:r>
            <a:endParaRPr lang="ru-RU" sz="2400" b="1" dirty="0">
              <a:solidFill>
                <a:srgbClr val="0A1BFC"/>
              </a:solidFill>
              <a:latin typeface="Times New Roman Tj" panose="02020603050405020304" pitchFamily="18" charset="-52"/>
            </a:endParaRPr>
          </a:p>
        </p:txBody>
      </p:sp>
      <p:graphicFrame>
        <p:nvGraphicFramePr>
          <p:cNvPr id="5" name="Диаграмма 4">
            <a:extLst>
              <a:ext uri="{FF2B5EF4-FFF2-40B4-BE49-F238E27FC236}">
                <a16:creationId xmlns:a16="http://schemas.microsoft.com/office/drawing/2014/main" id="{38D52403-9D36-1C89-8B98-3A56A25900B6}"/>
              </a:ext>
            </a:extLst>
          </p:cNvPr>
          <p:cNvGraphicFramePr>
            <a:graphicFrameLocks/>
          </p:cNvGraphicFramePr>
          <p:nvPr>
            <p:extLst>
              <p:ext uri="{D42A27DB-BD31-4B8C-83A1-F6EECF244321}">
                <p14:modId xmlns:p14="http://schemas.microsoft.com/office/powerpoint/2010/main" val="3079892185"/>
              </p:ext>
            </p:extLst>
          </p:nvPr>
        </p:nvGraphicFramePr>
        <p:xfrm>
          <a:off x="308008" y="1700808"/>
          <a:ext cx="11579191" cy="48828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67409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A3417B62-029E-D1D3-12E1-E86E7CDA08A4}"/>
              </a:ext>
            </a:extLst>
          </p:cNvPr>
          <p:cNvSpPr txBox="1">
            <a:spLocks/>
          </p:cNvSpPr>
          <p:nvPr/>
        </p:nvSpPr>
        <p:spPr>
          <a:xfrm>
            <a:off x="240632" y="394636"/>
            <a:ext cx="5202227" cy="73645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ru-RU" altLang="ru-RU" sz="2000" b="1" dirty="0" err="1">
                <a:solidFill>
                  <a:srgbClr val="4E13F3"/>
                </a:solidFill>
                <a:latin typeface="Times New Roman Tj" panose="02020603050405020304" pitchFamily="18" charset="-52"/>
              </a:rPr>
              <a:t>Натиља</a:t>
            </a:r>
            <a:r>
              <a:rPr lang="ru-RU" sz="2000" b="1" dirty="0" err="1">
                <a:solidFill>
                  <a:srgbClr val="4E13F3"/>
                </a:solidFill>
                <a:latin typeface="Times New Roman Tj" panose="02020603050405020304" pitchFamily="18" charset="-52"/>
                <a:ea typeface="Calibri" panose="020F0502020204030204" pitchFamily="34" charset="0"/>
                <a:cs typeface="Times New Roman" panose="02020603050405020304" pitchFamily="18" charset="0"/>
              </a:rPr>
              <a:t>њо</a:t>
            </a:r>
            <a:r>
              <a:rPr lang="ru-RU" altLang="ru-RU" sz="2000" b="1" dirty="0" err="1">
                <a:solidFill>
                  <a:srgbClr val="4E13F3"/>
                </a:solidFill>
                <a:latin typeface="Times New Roman Tj" panose="02020603050405020304" pitchFamily="18" charset="-52"/>
              </a:rPr>
              <a:t>и</a:t>
            </a:r>
            <a:r>
              <a:rPr lang="ru-RU" altLang="ru-RU" sz="2000" b="1" dirty="0">
                <a:solidFill>
                  <a:srgbClr val="4E13F3"/>
                </a:solidFill>
                <a:latin typeface="Times New Roman Tj" panose="02020603050405020304" pitchFamily="18" charset="-52"/>
              </a:rPr>
              <a:t> </a:t>
            </a:r>
            <a:r>
              <a:rPr lang="ru-RU" altLang="ru-RU" sz="2000" b="1" dirty="0" err="1">
                <a:solidFill>
                  <a:srgbClr val="4E13F3"/>
                </a:solidFill>
                <a:latin typeface="Times New Roman Tj" panose="02020603050405020304" pitchFamily="18" charset="-52"/>
              </a:rPr>
              <a:t>асосї</a:t>
            </a:r>
            <a:r>
              <a:rPr lang="ru-RU" altLang="ru-RU" sz="2000" b="1" dirty="0">
                <a:solidFill>
                  <a:srgbClr val="4E13F3"/>
                </a:solidFill>
                <a:latin typeface="Times New Roman Tj" panose="02020603050405020304" pitchFamily="18" charset="-52"/>
              </a:rPr>
              <a:t> дар </a:t>
            </a:r>
            <a:endParaRPr lang="ru-RU" altLang="ru-RU" sz="2000" b="1" dirty="0" smtClean="0">
              <a:solidFill>
                <a:srgbClr val="4E13F3"/>
              </a:solidFill>
              <a:latin typeface="Times New Roman Tj" panose="02020603050405020304" pitchFamily="18" charset="-52"/>
            </a:endParaRPr>
          </a:p>
          <a:p>
            <a:pPr algn="ctr" defTabSz="685800"/>
            <a:r>
              <a:rPr lang="ru-RU" altLang="ru-RU" sz="2000" b="1" dirty="0" err="1" smtClean="0">
                <a:solidFill>
                  <a:srgbClr val="4E13F3"/>
                </a:solidFill>
                <a:latin typeface="Times New Roman Tj" panose="02020603050405020304" pitchFamily="18" charset="-52"/>
              </a:rPr>
              <a:t>самти</a:t>
            </a:r>
            <a:r>
              <a:rPr lang="ru-RU" altLang="ru-RU" sz="2000" b="1" dirty="0" smtClean="0">
                <a:solidFill>
                  <a:srgbClr val="4E13F3"/>
                </a:solidFill>
                <a:latin typeface="Times New Roman Tj" panose="02020603050405020304" pitchFamily="18" charset="-52"/>
              </a:rPr>
              <a:t> </a:t>
            </a:r>
            <a:r>
              <a:rPr lang="ru-RU" altLang="ru-RU" sz="2000" b="1" dirty="0" err="1">
                <a:solidFill>
                  <a:srgbClr val="4E13F3"/>
                </a:solidFill>
                <a:latin typeface="Times New Roman Tj" panose="02020603050405020304" pitchFamily="18" charset="-52"/>
              </a:rPr>
              <a:t>тањќиќоти</a:t>
            </a:r>
            <a:r>
              <a:rPr lang="ru-RU" altLang="ru-RU" sz="2000" b="1" dirty="0">
                <a:solidFill>
                  <a:srgbClr val="4E13F3"/>
                </a:solidFill>
                <a:latin typeface="Times New Roman Tj" panose="02020603050405020304" pitchFamily="18" charset="-52"/>
              </a:rPr>
              <a:t> </a:t>
            </a:r>
            <a:r>
              <a:rPr lang="ru-RU" altLang="ru-RU" sz="2000" b="1" dirty="0" err="1">
                <a:solidFill>
                  <a:srgbClr val="4E13F3"/>
                </a:solidFill>
                <a:latin typeface="Times New Roman Tj" panose="02020603050405020304" pitchFamily="18" charset="-52"/>
              </a:rPr>
              <a:t>демографї</a:t>
            </a:r>
            <a:endParaRPr lang="ru-RU" altLang="ru-RU" sz="2000" b="1" dirty="0">
              <a:solidFill>
                <a:srgbClr val="4E13F3"/>
              </a:solidFill>
              <a:latin typeface="Times New Roman Tj" panose="02020603050405020304" pitchFamily="18" charset="-52"/>
            </a:endParaRPr>
          </a:p>
        </p:txBody>
      </p:sp>
      <p:sp>
        <p:nvSpPr>
          <p:cNvPr id="5" name="Объект 2">
            <a:extLst>
              <a:ext uri="{FF2B5EF4-FFF2-40B4-BE49-F238E27FC236}">
                <a16:creationId xmlns:a16="http://schemas.microsoft.com/office/drawing/2014/main" id="{8E807D44-4700-98FA-A432-1E3D5F75F049}"/>
              </a:ext>
            </a:extLst>
          </p:cNvPr>
          <p:cNvSpPr txBox="1">
            <a:spLocks/>
          </p:cNvSpPr>
          <p:nvPr/>
        </p:nvSpPr>
        <p:spPr>
          <a:xfrm>
            <a:off x="240632" y="1039529"/>
            <a:ext cx="5065066" cy="55152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defTabSz="685800">
              <a:spcBef>
                <a:spcPts val="750"/>
              </a:spcBef>
              <a:buNone/>
            </a:pPr>
            <a:r>
              <a:rPr lang="ru-RU" altLang="ru-RU" sz="1800" dirty="0">
                <a:solidFill>
                  <a:prstClr val="black"/>
                </a:solidFill>
                <a:latin typeface="Times New Roman Tj" panose="02020603050405020304" pitchFamily="18" charset="-52"/>
              </a:rPr>
              <a:t>М</a:t>
            </a:r>
            <a:r>
              <a:rPr lang="tg-Cyrl-TJ" altLang="ru-RU" sz="1800" dirty="0">
                <a:solidFill>
                  <a:prstClr val="black"/>
                </a:solidFill>
                <a:latin typeface="Times New Roman Tj" panose="02020603050405020304" pitchFamily="18" charset="-52"/>
              </a:rPr>
              <a:t>уаяйн карда шуд, ки дар давраи Истиќлолияти давлатї дар Љумњурии Тољикистон дараљаи њама намуди коэффитсиентњои таваллуд то андозае паст шудааст. </a:t>
            </a:r>
            <a:endParaRPr lang="tg-Cyrl-TJ" altLang="ru-RU" sz="1800" dirty="0" smtClean="0">
              <a:solidFill>
                <a:prstClr val="black"/>
              </a:solidFill>
              <a:latin typeface="Times New Roman Tj" panose="02020603050405020304" pitchFamily="18" charset="-52"/>
            </a:endParaRPr>
          </a:p>
          <a:p>
            <a:pPr marL="0" indent="0" algn="just" defTabSz="685800">
              <a:spcBef>
                <a:spcPts val="750"/>
              </a:spcBef>
              <a:buNone/>
            </a:pPr>
            <a:r>
              <a:rPr lang="tg-Cyrl-TJ" altLang="ru-RU" sz="1800" dirty="0" smtClean="0">
                <a:solidFill>
                  <a:prstClr val="black"/>
                </a:solidFill>
                <a:latin typeface="Times New Roman Tj" panose="02020603050405020304" pitchFamily="18" charset="-52"/>
              </a:rPr>
              <a:t>Барои </a:t>
            </a:r>
            <a:r>
              <a:rPr lang="tg-Cyrl-TJ" altLang="ru-RU" sz="1800" dirty="0">
                <a:solidFill>
                  <a:prstClr val="black"/>
                </a:solidFill>
                <a:latin typeface="Times New Roman Tj" panose="02020603050405020304" pitchFamily="18" charset="-52"/>
              </a:rPr>
              <a:t>ояндаи Тоҷикистон метавон то андозае афзоиши нави таваллудро тахмин намуд, зеро дар ин ҷо шакли анъанавии рафтори демографӣ то ҳол эътибор дорад ва ин маънои онро дорад, ки сатҳи таваллуд бештар ба анъана ва урфу одатҳои демографӣ вобаста аст. </a:t>
            </a:r>
            <a:endParaRPr lang="tg-Cyrl-TJ" altLang="ru-RU" sz="1800" dirty="0" smtClean="0">
              <a:solidFill>
                <a:prstClr val="black"/>
              </a:solidFill>
              <a:latin typeface="Times New Roman Tj" panose="02020603050405020304" pitchFamily="18" charset="-52"/>
            </a:endParaRPr>
          </a:p>
          <a:p>
            <a:pPr marL="0" indent="0" algn="just" defTabSz="685800">
              <a:spcBef>
                <a:spcPts val="750"/>
              </a:spcBef>
              <a:buNone/>
            </a:pPr>
            <a:r>
              <a:rPr lang="tg-Cyrl-TJ" altLang="ru-RU" sz="1800" dirty="0" smtClean="0">
                <a:solidFill>
                  <a:prstClr val="black"/>
                </a:solidFill>
                <a:latin typeface="Times New Roman Tj" panose="02020603050405020304" pitchFamily="18" charset="-52"/>
              </a:rPr>
              <a:t>Коэффитсиенти </a:t>
            </a:r>
            <a:r>
              <a:rPr lang="tg-Cyrl-TJ" altLang="ru-RU" sz="1800" dirty="0">
                <a:solidFill>
                  <a:prstClr val="black"/>
                </a:solidFill>
                <a:latin typeface="Times New Roman Tj" panose="02020603050405020304" pitchFamily="18" charset="-52"/>
              </a:rPr>
              <a:t>љамъбастии таваллуд, ё шумораи миёнаи таваллудшудагон ба як нафар зан дар љумњурї дар давоми дањ соли охир чандон таѓйир наёфта, дар як сатњи муайян ќарор дорад. Дар афзоиши таваллуди аҳолї занони синну соли 20-34-сола саҳми асосӣ доранд.</a:t>
            </a:r>
            <a:endParaRPr lang="ru-RU" altLang="ru-RU" sz="1800" dirty="0">
              <a:solidFill>
                <a:prstClr val="black"/>
              </a:solidFill>
              <a:latin typeface="Calibri" panose="020F0502020204030204"/>
            </a:endParaRPr>
          </a:p>
        </p:txBody>
      </p:sp>
      <p:graphicFrame>
        <p:nvGraphicFramePr>
          <p:cNvPr id="6" name="Диаграмма 5">
            <a:extLst>
              <a:ext uri="{FF2B5EF4-FFF2-40B4-BE49-F238E27FC236}">
                <a16:creationId xmlns:a16="http://schemas.microsoft.com/office/drawing/2014/main" id="{31BC7DA1-EED2-A09F-0484-BEAB23CCDC6A}"/>
              </a:ext>
            </a:extLst>
          </p:cNvPr>
          <p:cNvGraphicFramePr>
            <a:graphicFrameLocks/>
          </p:cNvGraphicFramePr>
          <p:nvPr>
            <p:extLst>
              <p:ext uri="{D42A27DB-BD31-4B8C-83A1-F6EECF244321}">
                <p14:modId xmlns:p14="http://schemas.microsoft.com/office/powerpoint/2010/main" val="901711313"/>
              </p:ext>
            </p:extLst>
          </p:nvPr>
        </p:nvGraphicFramePr>
        <p:xfrm>
          <a:off x="5495109" y="1131095"/>
          <a:ext cx="6411342" cy="542371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82789AA6-F1B5-B34D-7EA2-6988DC2B3E27}"/>
              </a:ext>
            </a:extLst>
          </p:cNvPr>
          <p:cNvSpPr txBox="1"/>
          <p:nvPr/>
        </p:nvSpPr>
        <p:spPr>
          <a:xfrm>
            <a:off x="5495109" y="446036"/>
            <a:ext cx="6535438" cy="685059"/>
          </a:xfrm>
          <a:prstGeom prst="rect">
            <a:avLst/>
          </a:prstGeom>
          <a:noFill/>
        </p:spPr>
        <p:txBody>
          <a:bodyPr wrap="square">
            <a:spAutoFit/>
          </a:bodyPr>
          <a:lstStyle/>
          <a:p>
            <a:pPr algn="ctr" defTabSz="685800">
              <a:lnSpc>
                <a:spcPct val="107000"/>
              </a:lnSpc>
              <a:spcAft>
                <a:spcPts val="600"/>
              </a:spcAft>
            </a:pPr>
            <a:r>
              <a:rPr lang="ru-RU" b="1" dirty="0" err="1">
                <a:solidFill>
                  <a:srgbClr val="4E13F3"/>
                </a:solidFill>
                <a:latin typeface="Times New Roman Tj" panose="02020603050405020304" pitchFamily="18" charset="-52"/>
                <a:ea typeface="Calibri" panose="020F0502020204030204" pitchFamily="34" charset="0"/>
                <a:cs typeface="Times New Roman" panose="02020603050405020304" pitchFamily="18" charset="0"/>
              </a:rPr>
              <a:t>Таваллуд</a:t>
            </a:r>
            <a:r>
              <a:rPr lang="ru-RU" b="1" dirty="0">
                <a:solidFill>
                  <a:srgbClr val="4E13F3"/>
                </a:solidFill>
                <a:latin typeface="Times New Roman Tj" panose="02020603050405020304" pitchFamily="18" charset="-52"/>
                <a:ea typeface="Calibri" panose="020F0502020204030204" pitchFamily="34" charset="0"/>
                <a:cs typeface="Times New Roman" panose="02020603050405020304" pitchFamily="18" charset="0"/>
              </a:rPr>
              <a:t>, </a:t>
            </a:r>
            <a:r>
              <a:rPr lang="ru-RU" b="1" dirty="0" err="1">
                <a:solidFill>
                  <a:srgbClr val="4E13F3"/>
                </a:solidFill>
                <a:latin typeface="Times New Roman Tj" panose="02020603050405020304" pitchFamily="18" charset="-52"/>
                <a:ea typeface="Calibri" panose="020F0502020204030204" pitchFamily="34" charset="0"/>
                <a:cs typeface="Times New Roman" panose="02020603050405020304" pitchFamily="18" charset="0"/>
              </a:rPr>
              <a:t>фавт</a:t>
            </a:r>
            <a:r>
              <a:rPr lang="ru-RU" b="1" dirty="0">
                <a:solidFill>
                  <a:srgbClr val="4E13F3"/>
                </a:solidFill>
                <a:latin typeface="Times New Roman Tj" panose="02020603050405020304" pitchFamily="18" charset="-52"/>
                <a:ea typeface="Calibri" panose="020F0502020204030204" pitchFamily="34" charset="0"/>
                <a:cs typeface="Times New Roman" panose="02020603050405020304" pitchFamily="18" charset="0"/>
              </a:rPr>
              <a:t> </a:t>
            </a:r>
            <a:r>
              <a:rPr lang="ru-RU" b="1" dirty="0" err="1">
                <a:solidFill>
                  <a:srgbClr val="4E13F3"/>
                </a:solidFill>
                <a:latin typeface="Times New Roman Tj" panose="02020603050405020304" pitchFamily="18" charset="-52"/>
                <a:ea typeface="Calibri" panose="020F0502020204030204" pitchFamily="34" charset="0"/>
                <a:cs typeface="Times New Roman" panose="02020603050405020304" pitchFamily="18" charset="0"/>
              </a:rPr>
              <a:t>ва</a:t>
            </a:r>
            <a:r>
              <a:rPr lang="ru-RU" b="1" dirty="0">
                <a:solidFill>
                  <a:srgbClr val="4E13F3"/>
                </a:solidFill>
                <a:latin typeface="Times New Roman Tj" panose="02020603050405020304" pitchFamily="18" charset="-52"/>
                <a:ea typeface="Calibri" panose="020F0502020204030204" pitchFamily="34" charset="0"/>
                <a:cs typeface="Times New Roman" panose="02020603050405020304" pitchFamily="18" charset="0"/>
              </a:rPr>
              <a:t> </a:t>
            </a:r>
            <a:r>
              <a:rPr lang="ru-RU" b="1" dirty="0" err="1">
                <a:solidFill>
                  <a:srgbClr val="4E13F3"/>
                </a:solidFill>
                <a:latin typeface="Times New Roman Tj" panose="02020603050405020304" pitchFamily="18" charset="-52"/>
                <a:ea typeface="Calibri" panose="020F0502020204030204" pitchFamily="34" charset="0"/>
                <a:cs typeface="Times New Roman" panose="02020603050405020304" pitchFamily="18" charset="0"/>
              </a:rPr>
              <a:t>афзоиши</a:t>
            </a:r>
            <a:r>
              <a:rPr lang="ru-RU" b="1" dirty="0">
                <a:solidFill>
                  <a:srgbClr val="4E13F3"/>
                </a:solidFill>
                <a:latin typeface="Times New Roman Tj" panose="02020603050405020304" pitchFamily="18" charset="-52"/>
                <a:ea typeface="Calibri" panose="020F0502020204030204" pitchFamily="34" charset="0"/>
                <a:cs typeface="Times New Roman" panose="02020603050405020304" pitchFamily="18" charset="0"/>
              </a:rPr>
              <a:t> </a:t>
            </a:r>
            <a:r>
              <a:rPr lang="ru-RU" b="1" dirty="0" err="1">
                <a:solidFill>
                  <a:srgbClr val="4E13F3"/>
                </a:solidFill>
                <a:latin typeface="Times New Roman Tj" panose="02020603050405020304" pitchFamily="18" charset="-52"/>
                <a:ea typeface="Calibri" panose="020F0502020204030204" pitchFamily="34" charset="0"/>
                <a:cs typeface="Times New Roman" panose="02020603050405020304" pitchFamily="18" charset="0"/>
              </a:rPr>
              <a:t>ањолї</a:t>
            </a:r>
            <a:r>
              <a:rPr lang="ru-RU" b="1" dirty="0">
                <a:solidFill>
                  <a:srgbClr val="4E13F3"/>
                </a:solidFill>
                <a:latin typeface="Times New Roman Tj" panose="02020603050405020304" pitchFamily="18" charset="-52"/>
                <a:ea typeface="Calibri" panose="020F0502020204030204" pitchFamily="34" charset="0"/>
                <a:cs typeface="Times New Roman" panose="02020603050405020304" pitchFamily="18" charset="0"/>
              </a:rPr>
              <a:t> дар </a:t>
            </a:r>
            <a:r>
              <a:rPr lang="ru-RU" b="1" dirty="0" err="1">
                <a:solidFill>
                  <a:srgbClr val="4E13F3"/>
                </a:solidFill>
                <a:latin typeface="Times New Roman Tj" panose="02020603050405020304" pitchFamily="18" charset="-52"/>
                <a:ea typeface="Calibri" panose="020F0502020204030204" pitchFamily="34" charset="0"/>
                <a:cs typeface="Times New Roman" panose="02020603050405020304" pitchFamily="18" charset="0"/>
              </a:rPr>
              <a:t>Љумњурии</a:t>
            </a:r>
            <a:r>
              <a:rPr lang="ru-RU" b="1" dirty="0">
                <a:solidFill>
                  <a:srgbClr val="4E13F3"/>
                </a:solidFill>
                <a:latin typeface="Times New Roman Tj" panose="02020603050405020304" pitchFamily="18" charset="-52"/>
                <a:ea typeface="Calibri" panose="020F0502020204030204" pitchFamily="34" charset="0"/>
                <a:cs typeface="Times New Roman" panose="02020603050405020304" pitchFamily="18" charset="0"/>
              </a:rPr>
              <a:t> </a:t>
            </a:r>
            <a:r>
              <a:rPr lang="ru-RU" b="1" dirty="0" err="1">
                <a:solidFill>
                  <a:srgbClr val="4E13F3"/>
                </a:solidFill>
                <a:latin typeface="Times New Roman Tj" panose="02020603050405020304" pitchFamily="18" charset="-52"/>
                <a:ea typeface="Calibri" panose="020F0502020204030204" pitchFamily="34" charset="0"/>
                <a:cs typeface="Times New Roman" panose="02020603050405020304" pitchFamily="18" charset="0"/>
              </a:rPr>
              <a:t>Тољикистон</a:t>
            </a:r>
            <a:r>
              <a:rPr lang="ru-RU" b="1" dirty="0">
                <a:solidFill>
                  <a:srgbClr val="4E13F3"/>
                </a:solidFill>
                <a:latin typeface="Times New Roman Tj" panose="02020603050405020304" pitchFamily="18" charset="-52"/>
                <a:ea typeface="Calibri" panose="020F0502020204030204" pitchFamily="34" charset="0"/>
                <a:cs typeface="Times New Roman" panose="02020603050405020304" pitchFamily="18" charset="0"/>
              </a:rPr>
              <a:t> </a:t>
            </a:r>
            <a:r>
              <a:rPr lang="ru-RU" b="1" dirty="0" err="1">
                <a:solidFill>
                  <a:srgbClr val="4E13F3"/>
                </a:solidFill>
                <a:latin typeface="Times New Roman Tj" panose="02020603050405020304" pitchFamily="18" charset="-52"/>
                <a:ea typeface="Calibri" panose="020F0502020204030204" pitchFamily="34" charset="0"/>
                <a:cs typeface="Times New Roman" panose="02020603050405020304" pitchFamily="18" charset="0"/>
              </a:rPr>
              <a:t>барои</a:t>
            </a:r>
            <a:r>
              <a:rPr lang="ru-RU" b="1" dirty="0">
                <a:solidFill>
                  <a:srgbClr val="4E13F3"/>
                </a:solidFill>
                <a:latin typeface="Times New Roman Tj" panose="02020603050405020304" pitchFamily="18" charset="-52"/>
                <a:ea typeface="Calibri" panose="020F0502020204030204" pitchFamily="34" charset="0"/>
                <a:cs typeface="Times New Roman" panose="02020603050405020304" pitchFamily="18" charset="0"/>
              </a:rPr>
              <a:t> </a:t>
            </a:r>
            <a:r>
              <a:rPr lang="ru-RU" b="1" dirty="0" err="1">
                <a:solidFill>
                  <a:srgbClr val="4E13F3"/>
                </a:solidFill>
                <a:latin typeface="Times New Roman Tj" panose="02020603050405020304" pitchFamily="18" charset="-52"/>
                <a:ea typeface="Calibri" panose="020F0502020204030204" pitchFamily="34" charset="0"/>
                <a:cs typeface="Times New Roman" panose="02020603050405020304" pitchFamily="18" charset="0"/>
              </a:rPr>
              <a:t>солњои</a:t>
            </a:r>
            <a:r>
              <a:rPr lang="ru-RU" b="1" dirty="0">
                <a:solidFill>
                  <a:srgbClr val="4E13F3"/>
                </a:solidFill>
                <a:latin typeface="Times New Roman Tj" panose="02020603050405020304" pitchFamily="18" charset="-52"/>
                <a:ea typeface="Calibri" panose="020F0502020204030204" pitchFamily="34" charset="0"/>
                <a:cs typeface="Times New Roman" panose="02020603050405020304" pitchFamily="18" charset="0"/>
              </a:rPr>
              <a:t> 1990-2020 </a:t>
            </a:r>
            <a:endParaRPr lang="ru-RU" b="1" dirty="0">
              <a:solidFill>
                <a:srgbClr val="4E13F3"/>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1297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9A3942-5D82-429B-AD3E-B9542FB31D6F}"/>
              </a:ext>
            </a:extLst>
          </p:cNvPr>
          <p:cNvSpPr>
            <a:spLocks noGrp="1"/>
          </p:cNvSpPr>
          <p:nvPr>
            <p:ph type="title"/>
          </p:nvPr>
        </p:nvSpPr>
        <p:spPr>
          <a:xfrm>
            <a:off x="1991544" y="260649"/>
            <a:ext cx="8229600" cy="946051"/>
          </a:xfrm>
        </p:spPr>
        <p:txBody>
          <a:bodyPr>
            <a:normAutofit/>
          </a:bodyPr>
          <a:lstStyle/>
          <a:p>
            <a:pPr algn="ctr"/>
            <a:r>
              <a:rPr lang="ru-RU" sz="2400" b="1" dirty="0" err="1">
                <a:solidFill>
                  <a:srgbClr val="0000FF"/>
                </a:solidFill>
                <a:latin typeface="Times New Roman Tj" panose="02020603050405020304" pitchFamily="18" charset="-52"/>
              </a:rPr>
              <a:t>Тадќиќоти</a:t>
            </a:r>
            <a:r>
              <a:rPr lang="ru-RU" sz="2400" b="1" dirty="0">
                <a:solidFill>
                  <a:srgbClr val="0000FF"/>
                </a:solidFill>
                <a:latin typeface="Times New Roman Tj" panose="02020603050405020304" pitchFamily="18" charset="-52"/>
              </a:rPr>
              <a:t> «</a:t>
            </a:r>
            <a:r>
              <a:rPr lang="ru-RU" sz="2400" b="1" dirty="0" err="1">
                <a:solidFill>
                  <a:srgbClr val="0000FF"/>
                </a:solidFill>
                <a:latin typeface="Times New Roman Tj" panose="02020603050405020304" pitchFamily="18" charset="-52"/>
              </a:rPr>
              <a:t>сањроӣ</a:t>
            </a:r>
            <a:r>
              <a:rPr lang="ru-RU" sz="2400" b="1" dirty="0">
                <a:solidFill>
                  <a:srgbClr val="0000FF"/>
                </a:solidFill>
                <a:latin typeface="Times New Roman Tj" panose="02020603050405020304" pitchFamily="18" charset="-52"/>
              </a:rPr>
              <a:t>»-и </a:t>
            </a:r>
            <a:r>
              <a:rPr lang="ru-RU" sz="2400" b="1" dirty="0" err="1">
                <a:solidFill>
                  <a:srgbClr val="0000FF"/>
                </a:solidFill>
                <a:latin typeface="Times New Roman Tj" panose="02020603050405020304" pitchFamily="18" charset="-52"/>
              </a:rPr>
              <a:t>олимони</a:t>
            </a:r>
            <a:r>
              <a:rPr lang="ru-RU" sz="2400" b="1" dirty="0">
                <a:solidFill>
                  <a:srgbClr val="0000FF"/>
                </a:solidFill>
                <a:latin typeface="Times New Roman Tj" panose="02020603050405020304" pitchFamily="18" charset="-52"/>
              </a:rPr>
              <a:t/>
            </a:r>
            <a:br>
              <a:rPr lang="ru-RU" sz="2400" b="1" dirty="0">
                <a:solidFill>
                  <a:srgbClr val="0000FF"/>
                </a:solidFill>
                <a:latin typeface="Times New Roman Tj" panose="02020603050405020304" pitchFamily="18" charset="-52"/>
              </a:rPr>
            </a:br>
            <a:r>
              <a:rPr lang="ru-RU" sz="2400" b="1" dirty="0" err="1">
                <a:solidFill>
                  <a:srgbClr val="0000FF"/>
                </a:solidFill>
                <a:latin typeface="Times New Roman Tj" panose="02020603050405020304" pitchFamily="18" charset="-52"/>
              </a:rPr>
              <a:t>Институти</a:t>
            </a:r>
            <a:r>
              <a:rPr lang="ru-RU" sz="2400" b="1" dirty="0">
                <a:solidFill>
                  <a:srgbClr val="0000FF"/>
                </a:solidFill>
                <a:latin typeface="Times New Roman Tj" panose="02020603050405020304" pitchFamily="18" charset="-52"/>
              </a:rPr>
              <a:t> </a:t>
            </a:r>
            <a:r>
              <a:rPr lang="ru-RU" sz="2400" b="1" dirty="0" err="1">
                <a:solidFill>
                  <a:srgbClr val="0000FF"/>
                </a:solidFill>
                <a:latin typeface="Times New Roman Tj" panose="02020603050405020304" pitchFamily="18" charset="-52"/>
              </a:rPr>
              <a:t>иқтисодиёт</a:t>
            </a:r>
            <a:r>
              <a:rPr lang="ru-RU" sz="2400" b="1" dirty="0">
                <a:solidFill>
                  <a:srgbClr val="0000FF"/>
                </a:solidFill>
                <a:latin typeface="Times New Roman Tj" panose="02020603050405020304" pitchFamily="18" charset="-52"/>
              </a:rPr>
              <a:t> </a:t>
            </a:r>
            <a:r>
              <a:rPr lang="ru-RU" sz="2400" b="1" dirty="0" err="1">
                <a:solidFill>
                  <a:srgbClr val="0000FF"/>
                </a:solidFill>
                <a:latin typeface="Times New Roman Tj" panose="02020603050405020304" pitchFamily="18" charset="-52"/>
              </a:rPr>
              <a:t>ва</a:t>
            </a:r>
            <a:r>
              <a:rPr lang="ru-RU" sz="2400" b="1" dirty="0">
                <a:solidFill>
                  <a:srgbClr val="0000FF"/>
                </a:solidFill>
                <a:latin typeface="Times New Roman Tj" panose="02020603050405020304" pitchFamily="18" charset="-52"/>
              </a:rPr>
              <a:t> </a:t>
            </a:r>
            <a:r>
              <a:rPr lang="ru-RU" sz="2400" b="1" dirty="0" err="1">
                <a:solidFill>
                  <a:srgbClr val="0000FF"/>
                </a:solidFill>
                <a:latin typeface="Times New Roman Tj" panose="02020603050405020304" pitchFamily="18" charset="-52"/>
              </a:rPr>
              <a:t>демографияи</a:t>
            </a:r>
            <a:r>
              <a:rPr lang="ru-RU" sz="2400" b="1" dirty="0">
                <a:solidFill>
                  <a:srgbClr val="0000FF"/>
                </a:solidFill>
                <a:latin typeface="Times New Roman Tj" panose="02020603050405020304" pitchFamily="18" charset="-52"/>
              </a:rPr>
              <a:t> АМИТ</a:t>
            </a:r>
          </a:p>
        </p:txBody>
      </p:sp>
      <p:pic>
        <p:nvPicPr>
          <p:cNvPr id="3" name="Рисунок 2"/>
          <p:cNvPicPr>
            <a:picLocks noChangeAspect="1"/>
          </p:cNvPicPr>
          <p:nvPr/>
        </p:nvPicPr>
        <p:blipFill>
          <a:blip r:embed="rId2"/>
          <a:stretch>
            <a:fillRect/>
          </a:stretch>
        </p:blipFill>
        <p:spPr>
          <a:xfrm>
            <a:off x="317634" y="1237556"/>
            <a:ext cx="5072513" cy="4032448"/>
          </a:xfrm>
          <a:prstGeom prst="rect">
            <a:avLst/>
          </a:prstGeom>
        </p:spPr>
      </p:pic>
      <p:sp>
        <p:nvSpPr>
          <p:cNvPr id="5" name="Прямоугольник 4"/>
          <p:cNvSpPr/>
          <p:nvPr/>
        </p:nvSpPr>
        <p:spPr>
          <a:xfrm>
            <a:off x="5678906" y="1262010"/>
            <a:ext cx="6256420" cy="2862322"/>
          </a:xfrm>
          <a:prstGeom prst="rect">
            <a:avLst/>
          </a:prstGeom>
        </p:spPr>
        <p:txBody>
          <a:bodyPr wrap="square">
            <a:spAutoFit/>
          </a:bodyPr>
          <a:lstStyle/>
          <a:p>
            <a:pPr algn="just"/>
            <a:r>
              <a:rPr lang="ru-RU" sz="2000" dirty="0" err="1">
                <a:latin typeface="Times New Roman Tj" panose="02020603050405020304" pitchFamily="18" charset="-52"/>
              </a:rPr>
              <a:t>Рушди</a:t>
            </a:r>
            <a:r>
              <a:rPr lang="ru-RU" sz="2000" dirty="0">
                <a:latin typeface="Times New Roman Tj" panose="02020603050405020304" pitchFamily="18" charset="-52"/>
              </a:rPr>
              <a:t> </a:t>
            </a:r>
            <a:r>
              <a:rPr lang="ru-RU" sz="2000" dirty="0" err="1">
                <a:latin typeface="Times New Roman Tj" panose="02020603050405020304" pitchFamily="18" charset="-52"/>
              </a:rPr>
              <a:t>нобаробар</a:t>
            </a:r>
            <a:r>
              <a:rPr lang="ru-RU" sz="2000" dirty="0">
                <a:latin typeface="Times New Roman Tj" panose="02020603050405020304" pitchFamily="18" charset="-52"/>
              </a:rPr>
              <a:t> </a:t>
            </a:r>
            <a:r>
              <a:rPr lang="ru-RU" sz="2000" dirty="0" err="1">
                <a:latin typeface="Times New Roman Tj" panose="02020603050405020304" pitchFamily="18" charset="-52"/>
              </a:rPr>
              <a:t>ва</a:t>
            </a:r>
            <a:r>
              <a:rPr lang="ru-RU" sz="2000" dirty="0">
                <a:latin typeface="Times New Roman Tj" panose="02020603050405020304" pitchFamily="18" charset="-52"/>
              </a:rPr>
              <a:t> </a:t>
            </a:r>
            <a:r>
              <a:rPr lang="ru-RU" sz="2000" dirty="0" err="1" smtClean="0">
                <a:latin typeface="Times New Roman Tj" panose="02020603050405020304" pitchFamily="18" charset="-52"/>
              </a:rPr>
              <a:t>фаркият</a:t>
            </a:r>
            <a:r>
              <a:rPr lang="ru-RU" sz="2000" dirty="0" err="1">
                <a:latin typeface="Times New Roman Tj" panose="02020603050405020304" pitchFamily="18" charset="-52"/>
              </a:rPr>
              <a:t>њ</a:t>
            </a:r>
            <a:r>
              <a:rPr lang="ru-RU" sz="2000" dirty="0" err="1" smtClean="0">
                <a:latin typeface="Times New Roman Tj" panose="02020603050405020304" pitchFamily="18" charset="-52"/>
              </a:rPr>
              <a:t>о</a:t>
            </a:r>
            <a:r>
              <a:rPr lang="ru-RU" sz="2000" dirty="0" smtClean="0">
                <a:latin typeface="Times New Roman Tj" panose="02020603050405020304" pitchFamily="18" charset="-52"/>
              </a:rPr>
              <a:t> дар </a:t>
            </a:r>
            <a:r>
              <a:rPr lang="ru-RU" sz="2000" dirty="0" err="1" smtClean="0">
                <a:latin typeface="Times New Roman Tj" panose="02020603050405020304" pitchFamily="18" charset="-52"/>
              </a:rPr>
              <a:t>љойгиркунии</a:t>
            </a:r>
            <a:r>
              <a:rPr lang="ru-RU" sz="2000" dirty="0" smtClean="0">
                <a:latin typeface="Times New Roman Tj" panose="02020603050405020304" pitchFamily="18" charset="-52"/>
              </a:rPr>
              <a:t> </a:t>
            </a:r>
            <a:r>
              <a:rPr lang="ru-RU" sz="2000" dirty="0" err="1" smtClean="0">
                <a:latin typeface="Times New Roman Tj" panose="02020603050405020304" pitchFamily="18" charset="-52"/>
              </a:rPr>
              <a:t>саноати</a:t>
            </a:r>
            <a:r>
              <a:rPr lang="ru-RU" sz="2000" dirty="0" smtClean="0">
                <a:latin typeface="Times New Roman Tj" panose="02020603050405020304" pitchFamily="18" charset="-52"/>
              </a:rPr>
              <a:t> </a:t>
            </a:r>
            <a:r>
              <a:rPr lang="ru-RU" sz="2000" dirty="0" err="1">
                <a:latin typeface="Times New Roman Tj" panose="02020603050405020304" pitchFamily="18" charset="-52"/>
              </a:rPr>
              <a:t>минтаќањои</a:t>
            </a:r>
            <a:r>
              <a:rPr lang="ru-RU" sz="2000" dirty="0">
                <a:latin typeface="Times New Roman Tj" panose="02020603050405020304" pitchFamily="18" charset="-52"/>
              </a:rPr>
              <a:t> </a:t>
            </a:r>
            <a:r>
              <a:rPr lang="ru-RU" sz="2000" dirty="0" err="1">
                <a:latin typeface="Times New Roman Tj" panose="02020603050405020304" pitchFamily="18" charset="-52"/>
              </a:rPr>
              <a:t>кишвар</a:t>
            </a:r>
            <a:r>
              <a:rPr lang="ru-RU" sz="2000" dirty="0">
                <a:latin typeface="Times New Roman Tj" panose="02020603050405020304" pitchFamily="18" charset="-52"/>
              </a:rPr>
              <a:t> </a:t>
            </a:r>
            <a:r>
              <a:rPr lang="ru-RU" sz="2000" dirty="0" err="1" smtClean="0">
                <a:latin typeface="Times New Roman Tj" panose="02020603050405020304" pitchFamily="18" charset="-52"/>
              </a:rPr>
              <a:t>бо</a:t>
            </a:r>
            <a:r>
              <a:rPr lang="ru-RU" sz="2000" dirty="0" smtClean="0">
                <a:latin typeface="Times New Roman Tj" panose="02020603050405020304" pitchFamily="18" charset="-52"/>
              </a:rPr>
              <a:t> </a:t>
            </a:r>
            <a:r>
              <a:rPr lang="ru-RU" sz="2000" dirty="0" err="1" smtClean="0">
                <a:latin typeface="Times New Roman Tj" panose="02020603050405020304" pitchFamily="18" charset="-52"/>
              </a:rPr>
              <a:t>махдуд</a:t>
            </a:r>
            <a:r>
              <a:rPr lang="ru-RU" sz="2000" dirty="0" smtClean="0">
                <a:latin typeface="Times New Roman Tj" panose="02020603050405020304" pitchFamily="18" charset="-52"/>
              </a:rPr>
              <a:t> </a:t>
            </a:r>
            <a:r>
              <a:rPr lang="ru-RU" sz="2000" dirty="0" err="1" smtClean="0">
                <a:latin typeface="Times New Roman Tj" panose="02020603050405020304" pitchFamily="18" charset="-52"/>
              </a:rPr>
              <a:t>шудани</a:t>
            </a:r>
            <a:r>
              <a:rPr lang="ru-RU" sz="2000" dirty="0" smtClean="0">
                <a:latin typeface="Times New Roman Tj" panose="02020603050405020304" pitchFamily="18" charset="-52"/>
              </a:rPr>
              <a:t> </a:t>
            </a:r>
            <a:r>
              <a:rPr lang="ru-RU" sz="2000" dirty="0" err="1" smtClean="0">
                <a:latin typeface="Times New Roman Tj" panose="02020603050405020304" pitchFamily="18" charset="-52"/>
              </a:rPr>
              <a:t>имкониятхои</a:t>
            </a:r>
            <a:r>
              <a:rPr lang="ru-RU" sz="2000" dirty="0" smtClean="0">
                <a:latin typeface="Times New Roman Tj" panose="02020603050405020304" pitchFamily="18" charset="-52"/>
              </a:rPr>
              <a:t> </a:t>
            </a:r>
            <a:r>
              <a:rPr lang="ru-RU" sz="2000" dirty="0" err="1" smtClean="0">
                <a:latin typeface="Times New Roman Tj" panose="02020603050405020304" pitchFamily="18" charset="-52"/>
              </a:rPr>
              <a:t>истифодаи</a:t>
            </a:r>
            <a:r>
              <a:rPr lang="ru-RU" sz="2000" dirty="0" smtClean="0">
                <a:latin typeface="Times New Roman Tj" panose="02020603050405020304" pitchFamily="18" charset="-52"/>
              </a:rPr>
              <a:t> </a:t>
            </a:r>
            <a:r>
              <a:rPr lang="ru-RU" sz="2000" dirty="0" err="1">
                <a:latin typeface="Times New Roman Tj" panose="02020603050405020304" pitchFamily="18" charset="-52"/>
              </a:rPr>
              <a:t>оќилонаи</a:t>
            </a:r>
            <a:r>
              <a:rPr lang="ru-RU" sz="2000" dirty="0">
                <a:latin typeface="Times New Roman Tj" panose="02020603050405020304" pitchFamily="18" charset="-52"/>
              </a:rPr>
              <a:t> </a:t>
            </a:r>
            <a:r>
              <a:rPr lang="ru-RU" sz="2000" dirty="0" err="1">
                <a:latin typeface="Times New Roman Tj" panose="02020603050405020304" pitchFamily="18" charset="-52"/>
              </a:rPr>
              <a:t>захирањои</a:t>
            </a:r>
            <a:r>
              <a:rPr lang="ru-RU" sz="2000" dirty="0">
                <a:latin typeface="Times New Roman Tj" panose="02020603050405020304" pitchFamily="18" charset="-52"/>
              </a:rPr>
              <a:t> </a:t>
            </a:r>
            <a:r>
              <a:rPr lang="ru-RU" sz="2000" dirty="0" err="1">
                <a:latin typeface="Times New Roman Tj" panose="02020603050405020304" pitchFamily="18" charset="-52"/>
              </a:rPr>
              <a:t>мављудаи</a:t>
            </a:r>
            <a:r>
              <a:rPr lang="ru-RU" sz="2000" dirty="0">
                <a:latin typeface="Times New Roman Tj" panose="02020603050405020304" pitchFamily="18" charset="-52"/>
              </a:rPr>
              <a:t> </a:t>
            </a:r>
            <a:r>
              <a:rPr lang="ru-RU" sz="2000" dirty="0" err="1">
                <a:latin typeface="Times New Roman Tj" panose="02020603050405020304" pitchFamily="18" charset="-52"/>
              </a:rPr>
              <a:t>табиї</a:t>
            </a:r>
            <a:r>
              <a:rPr lang="ru-RU" sz="2000" dirty="0">
                <a:latin typeface="Times New Roman Tj" panose="02020603050405020304" pitchFamily="18" charset="-52"/>
              </a:rPr>
              <a:t> </a:t>
            </a:r>
            <a:r>
              <a:rPr lang="ru-RU" sz="2000" dirty="0" err="1">
                <a:latin typeface="Times New Roman Tj" panose="02020603050405020304" pitchFamily="18" charset="-52"/>
              </a:rPr>
              <a:t>ва</a:t>
            </a:r>
            <a:r>
              <a:rPr lang="ru-RU" sz="2000" dirty="0">
                <a:latin typeface="Times New Roman Tj" panose="02020603050405020304" pitchFamily="18" charset="-52"/>
              </a:rPr>
              <a:t> </a:t>
            </a:r>
            <a:r>
              <a:rPr lang="ru-RU" sz="2000" dirty="0" err="1">
                <a:latin typeface="Times New Roman Tj" panose="02020603050405020304" pitchFamily="18" charset="-52"/>
              </a:rPr>
              <a:t>ашёи</a:t>
            </a:r>
            <a:r>
              <a:rPr lang="ru-RU" sz="2000" dirty="0">
                <a:latin typeface="Times New Roman Tj" panose="02020603050405020304" pitchFamily="18" charset="-52"/>
              </a:rPr>
              <a:t> </a:t>
            </a:r>
            <a:r>
              <a:rPr lang="ru-RU" sz="2000" dirty="0" err="1" smtClean="0">
                <a:latin typeface="Times New Roman Tj" panose="02020603050405020304" pitchFamily="18" charset="-52"/>
              </a:rPr>
              <a:t>хом</a:t>
            </a:r>
            <a:r>
              <a:rPr lang="ru-RU" sz="2000" dirty="0" smtClean="0">
                <a:latin typeface="Times New Roman Tj" panose="02020603050405020304" pitchFamily="18" charset="-52"/>
              </a:rPr>
              <a:t> </a:t>
            </a:r>
            <a:r>
              <a:rPr lang="ru-RU" sz="2000" dirty="0" err="1" smtClean="0">
                <a:latin typeface="Times New Roman Tj" panose="02020603050405020304" pitchFamily="18" charset="-52"/>
              </a:rPr>
              <a:t>пайваст</a:t>
            </a:r>
            <a:r>
              <a:rPr lang="ru-RU" sz="2000" dirty="0" smtClean="0">
                <a:latin typeface="Times New Roman Tj" panose="02020603050405020304" pitchFamily="18" charset="-52"/>
              </a:rPr>
              <a:t> </a:t>
            </a:r>
            <a:r>
              <a:rPr lang="ru-RU" sz="2000" dirty="0" err="1" smtClean="0">
                <a:latin typeface="Times New Roman Tj" panose="02020603050405020304" pitchFamily="18" charset="-52"/>
              </a:rPr>
              <a:t>аст</a:t>
            </a:r>
            <a:r>
              <a:rPr lang="ru-RU" sz="2000" dirty="0" smtClean="0">
                <a:latin typeface="Times New Roman Tj" panose="02020603050405020304" pitchFamily="18" charset="-52"/>
              </a:rPr>
              <a:t>.</a:t>
            </a:r>
          </a:p>
          <a:p>
            <a:pPr algn="just"/>
            <a:endParaRPr lang="ru-RU" sz="2000" dirty="0" smtClean="0">
              <a:latin typeface="Times New Roman Tj" panose="02020603050405020304" pitchFamily="18" charset="-52"/>
            </a:endParaRPr>
          </a:p>
          <a:p>
            <a:pPr algn="just"/>
            <a:r>
              <a:rPr lang="ru-RU" dirty="0" err="1" smtClean="0">
                <a:latin typeface="Times New Roman Tj" panose="02020603050405020304" pitchFamily="18" charset="-52"/>
              </a:rPr>
              <a:t>Њ</a:t>
            </a:r>
            <a:r>
              <a:rPr lang="ru-RU" sz="2000" dirty="0" err="1" smtClean="0">
                <a:latin typeface="Times New Roman Tj" panose="02020603050405020304" pitchFamily="18" charset="-52"/>
              </a:rPr>
              <a:t>амзамон</a:t>
            </a:r>
            <a:r>
              <a:rPr lang="ru-RU" sz="2000" dirty="0" smtClean="0">
                <a:latin typeface="Times New Roman Tj" panose="02020603050405020304" pitchFamily="18" charset="-52"/>
              </a:rPr>
              <a:t>, </a:t>
            </a:r>
            <a:r>
              <a:rPr lang="ru-RU" sz="2000" dirty="0" err="1">
                <a:latin typeface="Times New Roman Tj" panose="02020603050405020304" pitchFamily="18" charset="-52"/>
              </a:rPr>
              <a:t>боиси</a:t>
            </a:r>
            <a:r>
              <a:rPr lang="ru-RU" sz="2000" dirty="0">
                <a:latin typeface="Times New Roman Tj" panose="02020603050405020304" pitchFamily="18" charset="-52"/>
              </a:rPr>
              <a:t> </a:t>
            </a:r>
            <a:r>
              <a:rPr lang="ru-RU" sz="2000" dirty="0" err="1">
                <a:latin typeface="Times New Roman Tj" panose="02020603050405020304" pitchFamily="18" charset="-52"/>
              </a:rPr>
              <a:t>љалби</a:t>
            </a:r>
            <a:r>
              <a:rPr lang="ru-RU" sz="2000" dirty="0">
                <a:latin typeface="Times New Roman Tj" panose="02020603050405020304" pitchFamily="18" charset="-52"/>
              </a:rPr>
              <a:t> </a:t>
            </a:r>
            <a:r>
              <a:rPr lang="ru-RU" sz="2000" dirty="0" err="1">
                <a:latin typeface="Times New Roman Tj" panose="02020603050405020304" pitchFamily="18" charset="-52"/>
              </a:rPr>
              <a:t>нопурраи</a:t>
            </a:r>
            <a:r>
              <a:rPr lang="ru-RU" sz="2000" dirty="0">
                <a:latin typeface="Times New Roman Tj" panose="02020603050405020304" pitchFamily="18" charset="-52"/>
              </a:rPr>
              <a:t> </a:t>
            </a:r>
            <a:r>
              <a:rPr lang="ru-RU" sz="2000">
                <a:latin typeface="Times New Roman Tj" panose="02020603050405020304" pitchFamily="18" charset="-52"/>
              </a:rPr>
              <a:t>ќуввањои</a:t>
            </a:r>
            <a:r>
              <a:rPr lang="ru-RU" sz="2000" dirty="0">
                <a:latin typeface="Times New Roman Tj" panose="02020603050405020304" pitchFamily="18" charset="-52"/>
              </a:rPr>
              <a:t> </a:t>
            </a:r>
            <a:r>
              <a:rPr lang="ru-RU" sz="2000" dirty="0" err="1">
                <a:latin typeface="Times New Roman Tj" panose="02020603050405020304" pitchFamily="18" charset="-52"/>
              </a:rPr>
              <a:t>истењсолкунандаи</a:t>
            </a:r>
            <a:r>
              <a:rPr lang="ru-RU" sz="2000" dirty="0">
                <a:latin typeface="Times New Roman Tj" panose="02020603050405020304" pitchFamily="18" charset="-52"/>
              </a:rPr>
              <a:t> </a:t>
            </a:r>
            <a:r>
              <a:rPr lang="ru-RU" sz="2000" dirty="0" err="1">
                <a:latin typeface="Times New Roman Tj" panose="02020603050405020304" pitchFamily="18" charset="-52"/>
              </a:rPr>
              <a:t>асосии</a:t>
            </a:r>
            <a:r>
              <a:rPr lang="ru-RU" sz="2000" dirty="0">
                <a:latin typeface="Times New Roman Tj" panose="02020603050405020304" pitchFamily="18" charset="-52"/>
              </a:rPr>
              <a:t> </a:t>
            </a:r>
            <a:r>
              <a:rPr lang="ru-RU" sz="2000" dirty="0" err="1">
                <a:latin typeface="Times New Roman Tj" panose="02020603050405020304" pitchFamily="18" charset="-52"/>
              </a:rPr>
              <a:t>љомеа</a:t>
            </a:r>
            <a:r>
              <a:rPr lang="ru-RU" sz="2000" dirty="0">
                <a:latin typeface="Times New Roman Tj" panose="02020603050405020304" pitchFamily="18" charset="-52"/>
              </a:rPr>
              <a:t> – </a:t>
            </a:r>
            <a:r>
              <a:rPr lang="ru-RU" sz="2000" dirty="0" err="1">
                <a:latin typeface="Times New Roman Tj" panose="02020603050405020304" pitchFamily="18" charset="-52"/>
              </a:rPr>
              <a:t>иќтидори</a:t>
            </a:r>
            <a:r>
              <a:rPr lang="ru-RU" sz="2000" dirty="0">
                <a:latin typeface="Times New Roman Tj" panose="02020603050405020304" pitchFamily="18" charset="-52"/>
              </a:rPr>
              <a:t> </a:t>
            </a:r>
            <a:r>
              <a:rPr lang="ru-RU" sz="2000" dirty="0" err="1">
                <a:latin typeface="Times New Roman Tj" panose="02020603050405020304" pitchFamily="18" charset="-52"/>
              </a:rPr>
              <a:t>инсонї</a:t>
            </a:r>
            <a:r>
              <a:rPr lang="ru-RU" sz="2000" dirty="0">
                <a:latin typeface="Times New Roman Tj" panose="02020603050405020304" pitchFamily="18" charset="-52"/>
              </a:rPr>
              <a:t>, </a:t>
            </a:r>
            <a:r>
              <a:rPr lang="ru-RU" sz="2000" dirty="0" err="1">
                <a:latin typeface="Times New Roman Tj" panose="02020603050405020304" pitchFamily="18" charset="-52"/>
              </a:rPr>
              <a:t>ки</a:t>
            </a:r>
            <a:r>
              <a:rPr lang="ru-RU" sz="2000" dirty="0">
                <a:latin typeface="Times New Roman Tj" panose="02020603050405020304" pitchFamily="18" charset="-52"/>
              </a:rPr>
              <a:t> дар </a:t>
            </a:r>
            <a:r>
              <a:rPr lang="ru-RU" sz="2000" dirty="0" err="1">
                <a:latin typeface="Times New Roman Tj" panose="02020603050405020304" pitchFamily="18" charset="-52"/>
              </a:rPr>
              <a:t>тамоми</a:t>
            </a:r>
            <a:r>
              <a:rPr lang="ru-RU" sz="2000" dirty="0">
                <a:latin typeface="Times New Roman Tj" panose="02020603050405020304" pitchFamily="18" charset="-52"/>
              </a:rPr>
              <a:t> </a:t>
            </a:r>
            <a:r>
              <a:rPr lang="ru-RU" sz="2000" dirty="0" err="1">
                <a:latin typeface="Times New Roman Tj" panose="02020603050405020304" pitchFamily="18" charset="-52"/>
              </a:rPr>
              <a:t>минтаќањои</a:t>
            </a:r>
            <a:r>
              <a:rPr lang="ru-RU" sz="2000" dirty="0">
                <a:latin typeface="Times New Roman Tj" panose="02020603050405020304" pitchFamily="18" charset="-52"/>
              </a:rPr>
              <a:t> </a:t>
            </a:r>
            <a:r>
              <a:rPr lang="ru-RU" sz="2000" dirty="0" err="1">
                <a:latin typeface="Times New Roman Tj" panose="02020603050405020304" pitchFamily="18" charset="-52"/>
              </a:rPr>
              <a:t>мамлакат</a:t>
            </a:r>
            <a:r>
              <a:rPr lang="ru-RU" sz="2000" dirty="0">
                <a:latin typeface="Times New Roman Tj" panose="02020603050405020304" pitchFamily="18" charset="-52"/>
              </a:rPr>
              <a:t> </a:t>
            </a:r>
            <a:r>
              <a:rPr lang="ru-RU" sz="2000" dirty="0" err="1">
                <a:latin typeface="Times New Roman Tj" panose="02020603050405020304" pitchFamily="18" charset="-52"/>
              </a:rPr>
              <a:t>воќеъ</a:t>
            </a:r>
            <a:r>
              <a:rPr lang="ru-RU" sz="2000" dirty="0">
                <a:latin typeface="Times New Roman Tj" panose="02020603050405020304" pitchFamily="18" charset="-52"/>
              </a:rPr>
              <a:t> </a:t>
            </a:r>
            <a:r>
              <a:rPr lang="ru-RU" sz="2000" dirty="0" err="1">
                <a:latin typeface="Times New Roman Tj" panose="02020603050405020304" pitchFamily="18" charset="-52"/>
              </a:rPr>
              <a:t>мебошанд</a:t>
            </a:r>
            <a:r>
              <a:rPr lang="ru-RU" sz="2000" dirty="0">
                <a:latin typeface="Times New Roman Tj" panose="02020603050405020304" pitchFamily="18" charset="-52"/>
              </a:rPr>
              <a:t>, </a:t>
            </a:r>
            <a:r>
              <a:rPr lang="ru-RU" sz="2000" dirty="0" err="1">
                <a:latin typeface="Times New Roman Tj" panose="02020603050405020304" pitchFamily="18" charset="-52"/>
              </a:rPr>
              <a:t>мегардад</a:t>
            </a:r>
            <a:r>
              <a:rPr lang="ru-RU" sz="2000" dirty="0">
                <a:latin typeface="Times New Roman Tj" panose="02020603050405020304" pitchFamily="18" charset="-52"/>
              </a:rPr>
              <a:t>.</a:t>
            </a:r>
          </a:p>
        </p:txBody>
      </p:sp>
      <p:sp>
        <p:nvSpPr>
          <p:cNvPr id="6" name="Прямоугольник 5"/>
          <p:cNvSpPr/>
          <p:nvPr/>
        </p:nvSpPr>
        <p:spPr>
          <a:xfrm>
            <a:off x="317634" y="5379972"/>
            <a:ext cx="11617692" cy="1015663"/>
          </a:xfrm>
          <a:prstGeom prst="rect">
            <a:avLst/>
          </a:prstGeom>
        </p:spPr>
        <p:txBody>
          <a:bodyPr wrap="square">
            <a:spAutoFit/>
          </a:bodyPr>
          <a:lstStyle/>
          <a:p>
            <a:pPr algn="ctr"/>
            <a:r>
              <a:rPr lang="ru-RU" sz="2000" i="1" dirty="0" err="1">
                <a:latin typeface="Times New Roman Tj" panose="02020603050405020304" pitchFamily="18" charset="-52"/>
              </a:rPr>
              <a:t>Тањлилњо</a:t>
            </a:r>
            <a:r>
              <a:rPr lang="ru-RU" sz="2000" i="1" dirty="0">
                <a:latin typeface="Times New Roman Tj" panose="02020603050405020304" pitchFamily="18" charset="-52"/>
              </a:rPr>
              <a:t> </a:t>
            </a:r>
            <a:r>
              <a:rPr lang="ru-RU" sz="2000" i="1" dirty="0" err="1">
                <a:latin typeface="Times New Roman Tj" panose="02020603050405020304" pitchFamily="18" charset="-52"/>
              </a:rPr>
              <a:t>нишон</a:t>
            </a:r>
            <a:r>
              <a:rPr lang="ru-RU" sz="2000" i="1" dirty="0">
                <a:latin typeface="Times New Roman Tj" panose="02020603050405020304" pitchFamily="18" charset="-52"/>
              </a:rPr>
              <a:t> </a:t>
            </a:r>
            <a:r>
              <a:rPr lang="ru-RU" sz="2000" i="1" dirty="0" err="1">
                <a:latin typeface="Times New Roman Tj" panose="02020603050405020304" pitchFamily="18" charset="-52"/>
              </a:rPr>
              <a:t>медињанд</a:t>
            </a:r>
            <a:r>
              <a:rPr lang="ru-RU" sz="2000" i="1" dirty="0">
                <a:latin typeface="Times New Roman Tj" panose="02020603050405020304" pitchFamily="18" charset="-52"/>
              </a:rPr>
              <a:t>, </a:t>
            </a:r>
            <a:r>
              <a:rPr lang="ru-RU" sz="2000" i="1" dirty="0" err="1">
                <a:latin typeface="Times New Roman Tj" panose="02020603050405020304" pitchFamily="18" charset="-52"/>
              </a:rPr>
              <a:t>ки</a:t>
            </a:r>
            <a:r>
              <a:rPr lang="ru-RU" sz="2000" i="1" dirty="0">
                <a:latin typeface="Times New Roman Tj" panose="02020603050405020304" pitchFamily="18" charset="-52"/>
              </a:rPr>
              <a:t> </a:t>
            </a:r>
            <a:r>
              <a:rPr lang="ru-RU" sz="2000" i="1" dirty="0" err="1">
                <a:latin typeface="Times New Roman Tj" panose="02020603050405020304" pitchFamily="18" charset="-52"/>
              </a:rPr>
              <a:t>айни</a:t>
            </a:r>
            <a:r>
              <a:rPr lang="ru-RU" sz="2000" i="1" dirty="0">
                <a:latin typeface="Times New Roman Tj" panose="02020603050405020304" pitchFamily="18" charset="-52"/>
              </a:rPr>
              <a:t> </a:t>
            </a:r>
            <a:r>
              <a:rPr lang="ru-RU" sz="2000" i="1" dirty="0" err="1">
                <a:latin typeface="Times New Roman Tj" panose="02020603050405020304" pitchFamily="18" charset="-52"/>
              </a:rPr>
              <a:t>замон</a:t>
            </a:r>
            <a:r>
              <a:rPr lang="ru-RU" sz="2000" i="1" dirty="0">
                <a:latin typeface="Times New Roman Tj" panose="02020603050405020304" pitchFamily="18" charset="-52"/>
              </a:rPr>
              <a:t>, </a:t>
            </a:r>
            <a:r>
              <a:rPr lang="ru-RU" sz="2000" i="1" dirty="0" err="1">
                <a:latin typeface="Times New Roman Tj" panose="02020603050405020304" pitchFamily="18" charset="-52"/>
              </a:rPr>
              <a:t>хусусияти</a:t>
            </a:r>
            <a:r>
              <a:rPr lang="ru-RU" sz="2000" i="1" dirty="0">
                <a:latin typeface="Times New Roman Tj" panose="02020603050405020304" pitchFamily="18" charset="-52"/>
              </a:rPr>
              <a:t> </a:t>
            </a:r>
            <a:r>
              <a:rPr lang="ru-RU" sz="2000" i="1" dirty="0" err="1">
                <a:latin typeface="Times New Roman Tj" panose="02020603050405020304" pitchFamily="18" charset="-52"/>
              </a:rPr>
              <a:t>хоси</a:t>
            </a:r>
            <a:r>
              <a:rPr lang="ru-RU" sz="2000" i="1" dirty="0">
                <a:latin typeface="Times New Roman Tj" panose="02020603050405020304" pitchFamily="18" charset="-52"/>
              </a:rPr>
              <a:t> </a:t>
            </a:r>
            <a:r>
              <a:rPr lang="ru-RU" sz="2000" i="1" dirty="0" err="1">
                <a:latin typeface="Times New Roman Tj" panose="02020603050405020304" pitchFamily="18" charset="-52"/>
              </a:rPr>
              <a:t>љойгиркунии</a:t>
            </a:r>
            <a:r>
              <a:rPr lang="ru-RU" sz="2000" i="1" dirty="0">
                <a:latin typeface="Times New Roman Tj" panose="02020603050405020304" pitchFamily="18" charset="-52"/>
              </a:rPr>
              <a:t> </a:t>
            </a:r>
            <a:r>
              <a:rPr lang="ru-RU" sz="2000" i="1" dirty="0" err="1">
                <a:latin typeface="Times New Roman Tj" panose="02020603050405020304" pitchFamily="18" charset="-52"/>
              </a:rPr>
              <a:t>ќуввањои</a:t>
            </a:r>
            <a:r>
              <a:rPr lang="ru-RU" sz="2000" i="1" dirty="0">
                <a:latin typeface="Times New Roman Tj" panose="02020603050405020304" pitchFamily="18" charset="-52"/>
              </a:rPr>
              <a:t> </a:t>
            </a:r>
            <a:r>
              <a:rPr lang="ru-RU" sz="2000" i="1" dirty="0" err="1">
                <a:latin typeface="Times New Roman Tj" panose="02020603050405020304" pitchFamily="18" charset="-52"/>
              </a:rPr>
              <a:t>истењсолкунандаи</a:t>
            </a:r>
            <a:r>
              <a:rPr lang="ru-RU" sz="2000" i="1" dirty="0">
                <a:latin typeface="Times New Roman Tj" panose="02020603050405020304" pitchFamily="18" charset="-52"/>
              </a:rPr>
              <a:t> </a:t>
            </a:r>
            <a:r>
              <a:rPr lang="ru-RU" sz="2000" i="1" dirty="0" err="1">
                <a:latin typeface="Times New Roman Tj" panose="02020603050405020304" pitchFamily="18" charset="-52"/>
              </a:rPr>
              <a:t>саноати</a:t>
            </a:r>
            <a:r>
              <a:rPr lang="ru-RU" sz="2000" i="1" dirty="0">
                <a:latin typeface="Times New Roman Tj" panose="02020603050405020304" pitchFamily="18" charset="-52"/>
              </a:rPr>
              <a:t> </a:t>
            </a:r>
            <a:r>
              <a:rPr lang="ru-RU" sz="2000" i="1" dirty="0" err="1">
                <a:latin typeface="Times New Roman Tj" panose="02020603050405020304" pitchFamily="18" charset="-52"/>
              </a:rPr>
              <a:t>мамлакат</a:t>
            </a:r>
            <a:r>
              <a:rPr lang="ru-RU" sz="2000" i="1" dirty="0">
                <a:latin typeface="Times New Roman Tj" panose="02020603050405020304" pitchFamily="18" charset="-52"/>
              </a:rPr>
              <a:t>, ин </a:t>
            </a:r>
            <a:r>
              <a:rPr lang="ru-RU" sz="2000" i="1" dirty="0" err="1">
                <a:latin typeface="Times New Roman Tj" panose="02020603050405020304" pitchFamily="18" charset="-52"/>
              </a:rPr>
              <a:t>дараљаи</a:t>
            </a:r>
            <a:r>
              <a:rPr lang="ru-RU" sz="2000" i="1" dirty="0">
                <a:latin typeface="Times New Roman Tj" panose="02020603050405020304" pitchFamily="18" charset="-52"/>
              </a:rPr>
              <a:t> </a:t>
            </a:r>
            <a:r>
              <a:rPr lang="ru-RU" sz="2000" i="1" dirty="0" err="1">
                <a:latin typeface="Times New Roman Tj" panose="02020603050405020304" pitchFamily="18" charset="-52"/>
              </a:rPr>
              <a:t>баланди</a:t>
            </a:r>
            <a:r>
              <a:rPr lang="ru-RU" sz="2000" i="1" dirty="0">
                <a:latin typeface="Times New Roman Tj" panose="02020603050405020304" pitchFamily="18" charset="-52"/>
              </a:rPr>
              <a:t> </a:t>
            </a:r>
            <a:r>
              <a:rPr lang="ru-RU" sz="2000" i="1" dirty="0" err="1" smtClean="0">
                <a:latin typeface="Times New Roman Tj" panose="02020603050405020304" pitchFamily="18" charset="-52"/>
              </a:rPr>
              <a:t>фарќият</a:t>
            </a:r>
            <a:r>
              <a:rPr lang="ru-RU" sz="2000" i="1" dirty="0" smtClean="0">
                <a:latin typeface="Times New Roman Tj" panose="02020603050405020304" pitchFamily="18" charset="-52"/>
              </a:rPr>
              <a:t> </a:t>
            </a:r>
            <a:r>
              <a:rPr lang="ru-RU" sz="2000" i="1" dirty="0">
                <a:latin typeface="Times New Roman Tj" panose="02020603050405020304" pitchFamily="18" charset="-52"/>
              </a:rPr>
              <a:t>дар  </a:t>
            </a:r>
            <a:r>
              <a:rPr lang="ru-RU" sz="2000" i="1" dirty="0" err="1">
                <a:latin typeface="Times New Roman Tj" panose="02020603050405020304" pitchFamily="18" charset="-52"/>
              </a:rPr>
              <a:t>саноатикунонии</a:t>
            </a:r>
            <a:r>
              <a:rPr lang="ru-RU" sz="2000" i="1" dirty="0">
                <a:latin typeface="Times New Roman Tj" panose="02020603050405020304" pitchFamily="18" charset="-52"/>
              </a:rPr>
              <a:t> </a:t>
            </a:r>
            <a:r>
              <a:rPr lang="ru-RU" sz="2000" i="1" dirty="0" err="1">
                <a:latin typeface="Times New Roman Tj" panose="02020603050405020304" pitchFamily="18" charset="-52"/>
              </a:rPr>
              <a:t>вилоятњо</a:t>
            </a:r>
            <a:r>
              <a:rPr lang="ru-RU" sz="2000" i="1" dirty="0">
                <a:latin typeface="Times New Roman Tj" panose="02020603050405020304" pitchFamily="18" charset="-52"/>
              </a:rPr>
              <a:t> </a:t>
            </a:r>
            <a:r>
              <a:rPr lang="ru-RU" sz="2000" i="1" dirty="0" err="1">
                <a:latin typeface="Times New Roman Tj" panose="02020603050405020304" pitchFamily="18" charset="-52"/>
              </a:rPr>
              <a:t>ва</a:t>
            </a:r>
            <a:r>
              <a:rPr lang="ru-RU" sz="2000" i="1" dirty="0">
                <a:latin typeface="Times New Roman Tj" panose="02020603050405020304" pitchFamily="18" charset="-52"/>
              </a:rPr>
              <a:t> </a:t>
            </a:r>
            <a:r>
              <a:rPr lang="ru-RU" sz="2000" i="1" dirty="0" err="1">
                <a:latin typeface="Times New Roman Tj" panose="02020603050405020304" pitchFamily="18" charset="-52"/>
              </a:rPr>
              <a:t>шањру</a:t>
            </a:r>
            <a:r>
              <a:rPr lang="ru-RU" sz="2000" i="1" dirty="0">
                <a:latin typeface="Times New Roman Tj" panose="02020603050405020304" pitchFamily="18" charset="-52"/>
              </a:rPr>
              <a:t> </a:t>
            </a:r>
            <a:r>
              <a:rPr lang="ru-RU" sz="2000" i="1" dirty="0" err="1">
                <a:latin typeface="Times New Roman Tj" panose="02020603050405020304" pitchFamily="18" charset="-52"/>
              </a:rPr>
              <a:t>ноњияњои</a:t>
            </a:r>
            <a:r>
              <a:rPr lang="ru-RU" sz="2000" i="1" dirty="0">
                <a:latin typeface="Times New Roman Tj" panose="02020603050405020304" pitchFamily="18" charset="-52"/>
              </a:rPr>
              <a:t> </a:t>
            </a:r>
            <a:r>
              <a:rPr lang="ru-RU" sz="2000" i="1" dirty="0" err="1" smtClean="0">
                <a:latin typeface="Times New Roman Tj" panose="02020603050405020304" pitchFamily="18" charset="-52"/>
              </a:rPr>
              <a:t>љумњурї</a:t>
            </a:r>
            <a:r>
              <a:rPr lang="ru-RU" sz="2000" i="1" dirty="0" smtClean="0">
                <a:latin typeface="Times New Roman Tj" panose="02020603050405020304" pitchFamily="18" charset="-52"/>
              </a:rPr>
              <a:t> </a:t>
            </a:r>
            <a:r>
              <a:rPr lang="ru-RU" sz="2000" i="1" dirty="0" err="1">
                <a:latin typeface="Times New Roman Tj" panose="02020603050405020304" pitchFamily="18" charset="-52"/>
              </a:rPr>
              <a:t>мебошад</a:t>
            </a:r>
            <a:r>
              <a:rPr lang="ru-RU" i="1" dirty="0">
                <a:latin typeface="Times New Roman Tj" panose="02020603050405020304" pitchFamily="18" charset="-52"/>
              </a:rPr>
              <a:t>.</a:t>
            </a:r>
          </a:p>
        </p:txBody>
      </p:sp>
    </p:spTree>
    <p:extLst>
      <p:ext uri="{BB962C8B-B14F-4D97-AF65-F5344CB8AC3E}">
        <p14:creationId xmlns:p14="http://schemas.microsoft.com/office/powerpoint/2010/main" val="20054319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 y="164976"/>
            <a:ext cx="11694695" cy="743744"/>
          </a:xfrm>
        </p:spPr>
        <p:txBody>
          <a:bodyPr>
            <a:noAutofit/>
          </a:bodyPr>
          <a:lstStyle/>
          <a:p>
            <a:pPr algn="ctr"/>
            <a:r>
              <a:rPr lang="tg-Cyrl-TJ" sz="2400" b="1" dirty="0" smtClean="0">
                <a:solidFill>
                  <a:srgbClr val="4E13F3"/>
                </a:solidFill>
                <a:effectLst>
                  <a:outerShdw blurRad="38100" dist="38100" dir="2700000" algn="tl">
                    <a:srgbClr val="000000">
                      <a:alpha val="43137"/>
                    </a:srgbClr>
                  </a:outerShdw>
                </a:effectLst>
                <a:latin typeface="Times New Roman Tj" panose="02020603050405020304" pitchFamily="18" charset="-52"/>
              </a:rPr>
              <a:t/>
            </a:r>
            <a:br>
              <a:rPr lang="tg-Cyrl-TJ" sz="2400" b="1" dirty="0" smtClean="0">
                <a:solidFill>
                  <a:srgbClr val="4E13F3"/>
                </a:solidFill>
                <a:effectLst>
                  <a:outerShdw blurRad="38100" dist="38100" dir="2700000" algn="tl">
                    <a:srgbClr val="000000">
                      <a:alpha val="43137"/>
                    </a:srgbClr>
                  </a:outerShdw>
                </a:effectLst>
                <a:latin typeface="Times New Roman Tj" panose="02020603050405020304" pitchFamily="18" charset="-52"/>
              </a:rPr>
            </a:br>
            <a:r>
              <a:rPr lang="tg-Cyrl-TJ" sz="2400" b="1" dirty="0" smtClean="0">
                <a:solidFill>
                  <a:srgbClr val="4E13F3"/>
                </a:solidFill>
                <a:effectLst>
                  <a:outerShdw blurRad="38100" dist="38100" dir="2700000" algn="tl">
                    <a:srgbClr val="000000">
                      <a:alpha val="43137"/>
                    </a:srgbClr>
                  </a:outerShdw>
                </a:effectLst>
                <a:latin typeface="Times New Roman Tj" panose="02020603050405020304" pitchFamily="18" charset="-52"/>
              </a:rPr>
              <a:t>Конференсияњои </a:t>
            </a:r>
            <a:r>
              <a:rPr lang="tg-Cyrl-TJ" sz="2400" b="1" dirty="0">
                <a:solidFill>
                  <a:srgbClr val="4E13F3"/>
                </a:solidFill>
                <a:effectLst>
                  <a:outerShdw blurRad="38100" dist="38100" dir="2700000" algn="tl">
                    <a:srgbClr val="000000">
                      <a:alpha val="43137"/>
                    </a:srgbClr>
                  </a:outerShdw>
                </a:effectLst>
                <a:latin typeface="Times New Roman Tj" panose="02020603050405020304" pitchFamily="18" charset="-52"/>
              </a:rPr>
              <a:t>љумњуриявии илмию амалї </a:t>
            </a:r>
            <a:br>
              <a:rPr lang="tg-Cyrl-TJ" sz="2400" b="1" dirty="0">
                <a:solidFill>
                  <a:srgbClr val="4E13F3"/>
                </a:solidFill>
                <a:effectLst>
                  <a:outerShdw blurRad="38100" dist="38100" dir="2700000" algn="tl">
                    <a:srgbClr val="000000">
                      <a:alpha val="43137"/>
                    </a:srgbClr>
                  </a:outerShdw>
                </a:effectLst>
                <a:latin typeface="Times New Roman Tj" panose="02020603050405020304" pitchFamily="18" charset="-52"/>
              </a:rPr>
            </a:br>
            <a:r>
              <a:rPr lang="tg-Cyrl-TJ" sz="2400" b="1" dirty="0">
                <a:solidFill>
                  <a:srgbClr val="4E13F3"/>
                </a:solidFill>
                <a:effectLst>
                  <a:outerShdw blurRad="38100" dist="38100" dir="2700000" algn="tl">
                    <a:srgbClr val="000000">
                      <a:alpha val="43137"/>
                    </a:srgbClr>
                  </a:outerShdw>
                </a:effectLst>
                <a:latin typeface="Times New Roman Tj" panose="02020603050405020304" pitchFamily="18" charset="-52"/>
              </a:rPr>
              <a:t>«</a:t>
            </a:r>
            <a:r>
              <a:rPr lang="ru-RU" sz="2400" b="1" dirty="0" err="1">
                <a:solidFill>
                  <a:srgbClr val="4E13F3"/>
                </a:solidFill>
                <a:effectLst>
                  <a:outerShdw blurRad="38100" dist="38100" dir="2700000" algn="tl">
                    <a:srgbClr val="000000">
                      <a:alpha val="43137"/>
                    </a:srgbClr>
                  </a:outerShdw>
                </a:effectLst>
                <a:latin typeface="Times New Roman Tj" panose="02020603050405020304" pitchFamily="18" charset="-52"/>
              </a:rPr>
              <a:t>Трансформатсияи</a:t>
            </a:r>
            <a:r>
              <a:rPr lang="ru-RU" sz="2400" b="1" dirty="0">
                <a:solidFill>
                  <a:srgbClr val="4E13F3"/>
                </a:solidFill>
                <a:effectLst>
                  <a:outerShdw blurRad="38100" dist="38100" dir="2700000" algn="tl">
                    <a:srgbClr val="000000">
                      <a:alpha val="43137"/>
                    </a:srgbClr>
                  </a:outerShdw>
                </a:effectLst>
                <a:latin typeface="Times New Roman Tj" panose="02020603050405020304" pitchFamily="18" charset="-52"/>
              </a:rPr>
              <a:t> </a:t>
            </a:r>
            <a:r>
              <a:rPr lang="ru-RU" sz="2400" b="1" dirty="0" err="1">
                <a:solidFill>
                  <a:srgbClr val="4E13F3"/>
                </a:solidFill>
                <a:effectLst>
                  <a:outerShdw blurRad="38100" dist="38100" dir="2700000" algn="tl">
                    <a:srgbClr val="000000">
                      <a:alpha val="43137"/>
                    </a:srgbClr>
                  </a:outerShdw>
                </a:effectLst>
                <a:latin typeface="Times New Roman Tj" panose="02020603050405020304" pitchFamily="18" charset="-52"/>
              </a:rPr>
              <a:t>индустриалии</a:t>
            </a:r>
            <a:r>
              <a:rPr lang="ru-RU" sz="2400" b="1" dirty="0">
                <a:solidFill>
                  <a:srgbClr val="4E13F3"/>
                </a:solidFill>
                <a:effectLst>
                  <a:outerShdw blurRad="38100" dist="38100" dir="2700000" algn="tl">
                    <a:srgbClr val="000000">
                      <a:alpha val="43137"/>
                    </a:srgbClr>
                  </a:outerShdw>
                </a:effectLst>
                <a:latin typeface="Times New Roman Tj" panose="02020603050405020304" pitchFamily="18" charset="-52"/>
              </a:rPr>
              <a:t> </a:t>
            </a:r>
            <a:r>
              <a:rPr lang="ru-RU" sz="2400" b="1" dirty="0" err="1">
                <a:solidFill>
                  <a:srgbClr val="4E13F3"/>
                </a:solidFill>
                <a:effectLst>
                  <a:outerShdw blurRad="38100" dist="38100" dir="2700000" algn="tl">
                    <a:srgbClr val="000000">
                      <a:alpha val="43137"/>
                    </a:srgbClr>
                  </a:outerShdw>
                </a:effectLst>
                <a:latin typeface="Times New Roman Tj" panose="02020603050405020304" pitchFamily="18" charset="-52"/>
              </a:rPr>
              <a:t>минтаќањои</a:t>
            </a:r>
            <a:r>
              <a:rPr lang="ru-RU" sz="2400" b="1" dirty="0">
                <a:solidFill>
                  <a:srgbClr val="4E13F3"/>
                </a:solidFill>
                <a:effectLst>
                  <a:outerShdw blurRad="38100" dist="38100" dir="2700000" algn="tl">
                    <a:srgbClr val="000000">
                      <a:alpha val="43137"/>
                    </a:srgbClr>
                  </a:outerShdw>
                </a:effectLst>
                <a:latin typeface="Times New Roman Tj" panose="02020603050405020304" pitchFamily="18" charset="-52"/>
              </a:rPr>
              <a:t> </a:t>
            </a:r>
            <a:r>
              <a:rPr lang="ru-RU" sz="2400" b="1" dirty="0" err="1">
                <a:solidFill>
                  <a:srgbClr val="4E13F3"/>
                </a:solidFill>
                <a:effectLst>
                  <a:outerShdw blurRad="38100" dist="38100" dir="2700000" algn="tl">
                    <a:srgbClr val="000000">
                      <a:alpha val="43137"/>
                    </a:srgbClr>
                  </a:outerShdw>
                </a:effectLst>
                <a:latin typeface="Times New Roman Tj" panose="02020603050405020304" pitchFamily="18" charset="-52"/>
              </a:rPr>
              <a:t>дењоти</a:t>
            </a:r>
            <a:r>
              <a:rPr lang="ru-RU" sz="2400" b="1" dirty="0">
                <a:solidFill>
                  <a:srgbClr val="4E13F3"/>
                </a:solidFill>
                <a:effectLst>
                  <a:outerShdw blurRad="38100" dist="38100" dir="2700000" algn="tl">
                    <a:srgbClr val="000000">
                      <a:alpha val="43137"/>
                    </a:srgbClr>
                  </a:outerShdw>
                </a:effectLst>
                <a:latin typeface="Times New Roman Tj" panose="02020603050405020304" pitchFamily="18" charset="-52"/>
              </a:rPr>
              <a:t> </a:t>
            </a:r>
            <a:r>
              <a:rPr lang="ru-RU" sz="2400" b="1" dirty="0" err="1">
                <a:solidFill>
                  <a:srgbClr val="4E13F3"/>
                </a:solidFill>
                <a:effectLst>
                  <a:outerShdw blurRad="38100" dist="38100" dir="2700000" algn="tl">
                    <a:srgbClr val="000000">
                      <a:alpha val="43137"/>
                    </a:srgbClr>
                  </a:outerShdw>
                </a:effectLst>
                <a:latin typeface="Times New Roman Tj" panose="02020603050405020304" pitchFamily="18" charset="-52"/>
              </a:rPr>
              <a:t>Љумњурии</a:t>
            </a:r>
            <a:r>
              <a:rPr lang="ru-RU" sz="2400" b="1" dirty="0">
                <a:solidFill>
                  <a:srgbClr val="4E13F3"/>
                </a:solidFill>
                <a:effectLst>
                  <a:outerShdw blurRad="38100" dist="38100" dir="2700000" algn="tl">
                    <a:srgbClr val="000000">
                      <a:alpha val="43137"/>
                    </a:srgbClr>
                  </a:outerShdw>
                </a:effectLst>
                <a:latin typeface="Times New Roman Tj" panose="02020603050405020304" pitchFamily="18" charset="-52"/>
              </a:rPr>
              <a:t> </a:t>
            </a:r>
            <a:r>
              <a:rPr lang="ru-RU" sz="2400" b="1" dirty="0" err="1">
                <a:solidFill>
                  <a:srgbClr val="4E13F3"/>
                </a:solidFill>
                <a:effectLst>
                  <a:outerShdw blurRad="38100" dist="38100" dir="2700000" algn="tl">
                    <a:srgbClr val="000000">
                      <a:alpha val="43137"/>
                    </a:srgbClr>
                  </a:outerShdw>
                </a:effectLst>
                <a:latin typeface="Times New Roman Tj" panose="02020603050405020304" pitchFamily="18" charset="-52"/>
              </a:rPr>
              <a:t>Тољикистон</a:t>
            </a:r>
            <a:r>
              <a:rPr lang="tg-Cyrl-TJ" sz="2400" b="1" dirty="0">
                <a:solidFill>
                  <a:srgbClr val="4E13F3"/>
                </a:solidFill>
                <a:effectLst>
                  <a:outerShdw blurRad="38100" dist="38100" dir="2700000" algn="tl">
                    <a:srgbClr val="000000">
                      <a:alpha val="43137"/>
                    </a:srgbClr>
                  </a:outerShdw>
                </a:effectLst>
                <a:latin typeface="Times New Roman Tj" panose="02020603050405020304" pitchFamily="18" charset="-52"/>
              </a:rPr>
              <a:t>» ва </a:t>
            </a:r>
            <a:r>
              <a:rPr lang="ru-RU" sz="2400" b="1" dirty="0">
                <a:solidFill>
                  <a:srgbClr val="4E13F3"/>
                </a:solidFill>
                <a:effectLst>
                  <a:outerShdw blurRad="38100" dist="38100" dir="2700000" algn="tl">
                    <a:srgbClr val="000000">
                      <a:alpha val="43137"/>
                    </a:srgbClr>
                  </a:outerShdw>
                </a:effectLst>
                <a:latin typeface="Times New Roman Tj" panose="02020603050405020304" pitchFamily="18" charset="-52"/>
              </a:rPr>
              <a:t>«</a:t>
            </a:r>
            <a:r>
              <a:rPr lang="ru-RU" sz="2400" b="1" dirty="0" err="1">
                <a:solidFill>
                  <a:srgbClr val="4E13F3"/>
                </a:solidFill>
                <a:effectLst>
                  <a:outerShdw blurRad="38100" dist="38100" dir="2700000" algn="tl">
                    <a:srgbClr val="000000">
                      <a:alpha val="43137"/>
                    </a:srgbClr>
                  </a:outerShdw>
                </a:effectLst>
                <a:latin typeface="Times New Roman Tj" panose="02020603050405020304" pitchFamily="18" charset="-52"/>
              </a:rPr>
              <a:t>Комплекси</a:t>
            </a:r>
            <a:r>
              <a:rPr lang="ru-RU" sz="2400" b="1" dirty="0">
                <a:solidFill>
                  <a:srgbClr val="4E13F3"/>
                </a:solidFill>
                <a:effectLst>
                  <a:outerShdw blurRad="38100" dist="38100" dir="2700000" algn="tl">
                    <a:srgbClr val="000000">
                      <a:alpha val="43137"/>
                    </a:srgbClr>
                  </a:outerShdw>
                </a:effectLst>
                <a:latin typeface="Times New Roman Tj" panose="02020603050405020304" pitchFamily="18" charset="-52"/>
              </a:rPr>
              <a:t> </a:t>
            </a:r>
            <a:r>
              <a:rPr lang="ru-RU" sz="2400" b="1" dirty="0" err="1">
                <a:solidFill>
                  <a:srgbClr val="4E13F3"/>
                </a:solidFill>
                <a:effectLst>
                  <a:outerShdw blurRad="38100" dist="38100" dir="2700000" algn="tl">
                    <a:srgbClr val="000000">
                      <a:alpha val="43137"/>
                    </a:srgbClr>
                  </a:outerShdw>
                </a:effectLst>
                <a:latin typeface="Times New Roman Tj" panose="02020603050405020304" pitchFamily="18" charset="-52"/>
              </a:rPr>
              <a:t>наќлиётии</a:t>
            </a:r>
            <a:r>
              <a:rPr lang="ru-RU" sz="2400" b="1" dirty="0">
                <a:solidFill>
                  <a:srgbClr val="4E13F3"/>
                </a:solidFill>
                <a:effectLst>
                  <a:outerShdw blurRad="38100" dist="38100" dir="2700000" algn="tl">
                    <a:srgbClr val="000000">
                      <a:alpha val="43137"/>
                    </a:srgbClr>
                  </a:outerShdw>
                </a:effectLst>
                <a:latin typeface="Times New Roman Tj" panose="02020603050405020304" pitchFamily="18" charset="-52"/>
              </a:rPr>
              <a:t> </a:t>
            </a:r>
            <a:r>
              <a:rPr lang="ru-RU" sz="2400" b="1" dirty="0" err="1">
                <a:solidFill>
                  <a:srgbClr val="4E13F3"/>
                </a:solidFill>
                <a:effectLst>
                  <a:outerShdw blurRad="38100" dist="38100" dir="2700000" algn="tl">
                    <a:srgbClr val="000000">
                      <a:alpha val="43137"/>
                    </a:srgbClr>
                  </a:outerShdw>
                </a:effectLst>
                <a:latin typeface="Times New Roman Tj" panose="02020603050405020304" pitchFamily="18" charset="-52"/>
              </a:rPr>
              <a:t>Љумњурии</a:t>
            </a:r>
            <a:r>
              <a:rPr lang="ru-RU" sz="2400" b="1" dirty="0">
                <a:solidFill>
                  <a:srgbClr val="4E13F3"/>
                </a:solidFill>
                <a:effectLst>
                  <a:outerShdw blurRad="38100" dist="38100" dir="2700000" algn="tl">
                    <a:srgbClr val="000000">
                      <a:alpha val="43137"/>
                    </a:srgbClr>
                  </a:outerShdw>
                </a:effectLst>
                <a:latin typeface="Times New Roman Tj" panose="02020603050405020304" pitchFamily="18" charset="-52"/>
              </a:rPr>
              <a:t> </a:t>
            </a:r>
            <a:r>
              <a:rPr lang="ru-RU" sz="2400" b="1" dirty="0" err="1">
                <a:solidFill>
                  <a:srgbClr val="4E13F3"/>
                </a:solidFill>
                <a:effectLst>
                  <a:outerShdw blurRad="38100" dist="38100" dir="2700000" algn="tl">
                    <a:srgbClr val="000000">
                      <a:alpha val="43137"/>
                    </a:srgbClr>
                  </a:outerShdw>
                </a:effectLst>
                <a:latin typeface="Times New Roman Tj" panose="02020603050405020304" pitchFamily="18" charset="-52"/>
              </a:rPr>
              <a:t>Тољикистон</a:t>
            </a:r>
            <a:r>
              <a:rPr lang="ru-RU" sz="2400" b="1" dirty="0">
                <a:solidFill>
                  <a:srgbClr val="4E13F3"/>
                </a:solidFill>
                <a:effectLst>
                  <a:outerShdw blurRad="38100" dist="38100" dir="2700000" algn="tl">
                    <a:srgbClr val="000000">
                      <a:alpha val="43137"/>
                    </a:srgbClr>
                  </a:outerShdw>
                </a:effectLst>
                <a:latin typeface="Times New Roman Tj" panose="02020603050405020304" pitchFamily="18" charset="-52"/>
              </a:rPr>
              <a:t> </a:t>
            </a:r>
            <a:r>
              <a:rPr lang="ru-RU" sz="2400" b="1" dirty="0" err="1">
                <a:solidFill>
                  <a:srgbClr val="4E13F3"/>
                </a:solidFill>
                <a:effectLst>
                  <a:outerShdw blurRad="38100" dist="38100" dir="2700000" algn="tl">
                    <a:srgbClr val="000000">
                      <a:alpha val="43137"/>
                    </a:srgbClr>
                  </a:outerShdw>
                </a:effectLst>
                <a:latin typeface="Times New Roman Tj" panose="02020603050405020304" pitchFamily="18" charset="-52"/>
              </a:rPr>
              <a:t>ва</a:t>
            </a:r>
            <a:r>
              <a:rPr lang="ru-RU" sz="2400" b="1" dirty="0">
                <a:solidFill>
                  <a:srgbClr val="4E13F3"/>
                </a:solidFill>
                <a:effectLst>
                  <a:outerShdw blurRad="38100" dist="38100" dir="2700000" algn="tl">
                    <a:srgbClr val="000000">
                      <a:alpha val="43137"/>
                    </a:srgbClr>
                  </a:outerShdw>
                </a:effectLst>
                <a:latin typeface="Times New Roman Tj" panose="02020603050405020304" pitchFamily="18" charset="-52"/>
              </a:rPr>
              <a:t> </a:t>
            </a:r>
            <a:r>
              <a:rPr lang="ru-RU" sz="2400" b="1" dirty="0" err="1">
                <a:solidFill>
                  <a:srgbClr val="4E13F3"/>
                </a:solidFill>
                <a:effectLst>
                  <a:outerShdw blurRad="38100" dist="38100" dir="2700000" algn="tl">
                    <a:srgbClr val="000000">
                      <a:alpha val="43137"/>
                    </a:srgbClr>
                  </a:outerShdw>
                </a:effectLst>
                <a:latin typeface="Times New Roman Tj" panose="02020603050405020304" pitchFamily="18" charset="-52"/>
              </a:rPr>
              <a:t>дурнамои</a:t>
            </a:r>
            <a:r>
              <a:rPr lang="ru-RU" sz="2400" b="1" dirty="0">
                <a:solidFill>
                  <a:srgbClr val="4E13F3"/>
                </a:solidFill>
                <a:effectLst>
                  <a:outerShdw blurRad="38100" dist="38100" dir="2700000" algn="tl">
                    <a:srgbClr val="000000">
                      <a:alpha val="43137"/>
                    </a:srgbClr>
                  </a:outerShdw>
                </a:effectLst>
                <a:latin typeface="Times New Roman Tj" panose="02020603050405020304" pitchFamily="18" charset="-52"/>
              </a:rPr>
              <a:t> </a:t>
            </a:r>
            <a:r>
              <a:rPr lang="ru-RU" sz="2400" b="1" dirty="0" err="1">
                <a:solidFill>
                  <a:srgbClr val="4E13F3"/>
                </a:solidFill>
                <a:effectLst>
                  <a:outerShdw blurRad="38100" dist="38100" dir="2700000" algn="tl">
                    <a:srgbClr val="000000">
                      <a:alpha val="43137"/>
                    </a:srgbClr>
                  </a:outerShdw>
                </a:effectLst>
                <a:latin typeface="Times New Roman Tj" panose="02020603050405020304" pitchFamily="18" charset="-52"/>
              </a:rPr>
              <a:t>рушди</a:t>
            </a:r>
            <a:r>
              <a:rPr lang="ru-RU" sz="2400" b="1" dirty="0">
                <a:solidFill>
                  <a:srgbClr val="4E13F3"/>
                </a:solidFill>
                <a:effectLst>
                  <a:outerShdw blurRad="38100" dist="38100" dir="2700000" algn="tl">
                    <a:srgbClr val="000000">
                      <a:alpha val="43137"/>
                    </a:srgbClr>
                  </a:outerShdw>
                </a:effectLst>
                <a:latin typeface="Times New Roman Tj" panose="02020603050405020304" pitchFamily="18" charset="-52"/>
              </a:rPr>
              <a:t> он»</a:t>
            </a:r>
          </a:p>
        </p:txBody>
      </p:sp>
      <p:sp>
        <p:nvSpPr>
          <p:cNvPr id="4" name="Объект 3"/>
          <p:cNvSpPr>
            <a:spLocks noGrp="1"/>
          </p:cNvSpPr>
          <p:nvPr>
            <p:ph sz="half" idx="2"/>
          </p:nvPr>
        </p:nvSpPr>
        <p:spPr>
          <a:xfrm>
            <a:off x="6006165" y="1337912"/>
            <a:ext cx="5871410" cy="5297841"/>
          </a:xfrm>
        </p:spPr>
        <p:txBody>
          <a:bodyPr>
            <a:normAutofit/>
          </a:bodyPr>
          <a:lstStyle/>
          <a:p>
            <a:pPr marL="0" indent="0" algn="just">
              <a:buNone/>
            </a:pPr>
            <a:r>
              <a:rPr lang="ru-RU" sz="2000" i="1" dirty="0" err="1" smtClean="0">
                <a:solidFill>
                  <a:schemeClr val="tx1"/>
                </a:solidFill>
                <a:latin typeface="Times New Roman Tj" panose="02020603050405020304" pitchFamily="18" charset="-52"/>
              </a:rPr>
              <a:t>Конференсия</a:t>
            </a:r>
            <a:r>
              <a:rPr lang="tg-Cyrl-TJ" sz="2000" i="1" dirty="0">
                <a:solidFill>
                  <a:schemeClr val="tx1"/>
                </a:solidFill>
                <a:latin typeface="Times New Roman Tj" panose="02020603050405020304" pitchFamily="18" charset="-52"/>
              </a:rPr>
              <a:t>њо</a:t>
            </a:r>
            <a:r>
              <a:rPr lang="ru-RU" sz="2000" i="1" dirty="0">
                <a:solidFill>
                  <a:schemeClr val="tx1"/>
                </a:solidFill>
                <a:latin typeface="Times New Roman Tj" panose="02020603050405020304" pitchFamily="18" charset="-52"/>
              </a:rPr>
              <a:t>и </a:t>
            </a:r>
            <a:r>
              <a:rPr lang="ru-RU" sz="2000" i="1" dirty="0" err="1">
                <a:solidFill>
                  <a:schemeClr val="tx1"/>
                </a:solidFill>
                <a:latin typeface="Times New Roman Tj" panose="02020603050405020304" pitchFamily="18" charset="-52"/>
              </a:rPr>
              <a:t>љумњуриявии</a:t>
            </a:r>
            <a:r>
              <a:rPr lang="ru-RU" sz="2000" i="1" dirty="0">
                <a:solidFill>
                  <a:schemeClr val="tx1"/>
                </a:solidFill>
                <a:latin typeface="Times New Roman Tj" panose="02020603050405020304" pitchFamily="18" charset="-52"/>
              </a:rPr>
              <a:t> </a:t>
            </a:r>
            <a:r>
              <a:rPr lang="ru-RU" sz="2000" i="1" dirty="0" err="1">
                <a:solidFill>
                  <a:schemeClr val="tx1"/>
                </a:solidFill>
                <a:latin typeface="Times New Roman Tj" panose="02020603050405020304" pitchFamily="18" charset="-52"/>
              </a:rPr>
              <a:t>илмию</a:t>
            </a:r>
            <a:r>
              <a:rPr lang="ru-RU" sz="2000" i="1" dirty="0">
                <a:solidFill>
                  <a:schemeClr val="tx1"/>
                </a:solidFill>
                <a:latin typeface="Times New Roman Tj" panose="02020603050405020304" pitchFamily="18" charset="-52"/>
              </a:rPr>
              <a:t> </a:t>
            </a:r>
            <a:r>
              <a:rPr lang="ru-RU" sz="2000" i="1" dirty="0" err="1">
                <a:solidFill>
                  <a:schemeClr val="tx1"/>
                </a:solidFill>
                <a:latin typeface="Times New Roman Tj" panose="02020603050405020304" pitchFamily="18" charset="-52"/>
              </a:rPr>
              <a:t>амалї</a:t>
            </a:r>
            <a:r>
              <a:rPr lang="ru-RU" sz="2000" i="1" dirty="0">
                <a:solidFill>
                  <a:schemeClr val="tx1"/>
                </a:solidFill>
                <a:latin typeface="Times New Roman Tj" panose="02020603050405020304" pitchFamily="18" charset="-52"/>
              </a:rPr>
              <a:t> дар </a:t>
            </a:r>
            <a:r>
              <a:rPr lang="ru-RU" sz="2000" i="1" dirty="0" err="1">
                <a:solidFill>
                  <a:schemeClr val="tx1"/>
                </a:solidFill>
                <a:latin typeface="Times New Roman Tj" panose="02020603050405020304" pitchFamily="18" charset="-52"/>
              </a:rPr>
              <a:t>мавзўъњои</a:t>
            </a:r>
            <a:r>
              <a:rPr lang="ru-RU" sz="2000" i="1" dirty="0">
                <a:solidFill>
                  <a:schemeClr val="tx1"/>
                </a:solidFill>
                <a:latin typeface="Times New Roman Tj" panose="02020603050405020304" pitchFamily="18" charset="-52"/>
              </a:rPr>
              <a:t> </a:t>
            </a:r>
            <a:r>
              <a:rPr lang="ru-RU" sz="2000" i="1" dirty="0" err="1" smtClean="0">
                <a:solidFill>
                  <a:schemeClr val="tx1"/>
                </a:solidFill>
                <a:latin typeface="Times New Roman Tj" panose="02020603050405020304" pitchFamily="18" charset="-52"/>
              </a:rPr>
              <a:t>зерин</a:t>
            </a:r>
            <a:r>
              <a:rPr lang="ru-RU" sz="2000" i="1" dirty="0" smtClean="0">
                <a:solidFill>
                  <a:schemeClr val="tx1"/>
                </a:solidFill>
                <a:latin typeface="Times New Roman Tj" panose="02020603050405020304" pitchFamily="18" charset="-52"/>
              </a:rPr>
              <a:t> </a:t>
            </a:r>
            <a:r>
              <a:rPr lang="ru-RU" sz="2000" i="1" dirty="0" err="1" smtClean="0">
                <a:solidFill>
                  <a:schemeClr val="tx1"/>
                </a:solidFill>
                <a:latin typeface="Times New Roman Tj" panose="02020603050405020304" pitchFamily="18" charset="-52"/>
              </a:rPr>
              <a:t>гузаронида</a:t>
            </a:r>
            <a:r>
              <a:rPr lang="ru-RU" sz="2000" i="1" dirty="0" smtClean="0">
                <a:solidFill>
                  <a:schemeClr val="tx1"/>
                </a:solidFill>
                <a:latin typeface="Times New Roman Tj" panose="02020603050405020304" pitchFamily="18" charset="-52"/>
              </a:rPr>
              <a:t> </a:t>
            </a:r>
            <a:r>
              <a:rPr lang="ru-RU" sz="2000" i="1" dirty="0" err="1" smtClean="0">
                <a:solidFill>
                  <a:schemeClr val="tx1"/>
                </a:solidFill>
                <a:latin typeface="Times New Roman Tj" panose="02020603050405020304" pitchFamily="18" charset="-52"/>
              </a:rPr>
              <a:t>шуданд</a:t>
            </a:r>
            <a:r>
              <a:rPr lang="ru-RU" sz="2000" dirty="0" smtClean="0">
                <a:solidFill>
                  <a:schemeClr val="tx1"/>
                </a:solidFill>
                <a:latin typeface="Times New Roman Tj" panose="02020603050405020304" pitchFamily="18" charset="-52"/>
              </a:rPr>
              <a:t>:</a:t>
            </a:r>
          </a:p>
          <a:p>
            <a:pPr marL="0" indent="0" algn="just">
              <a:buNone/>
            </a:pPr>
            <a:endParaRPr lang="ru-RU" sz="2000" dirty="0">
              <a:solidFill>
                <a:schemeClr val="tx1"/>
              </a:solidFill>
              <a:latin typeface="Times New Roman Tj" panose="02020603050405020304" pitchFamily="18" charset="-52"/>
            </a:endParaRPr>
          </a:p>
          <a:p>
            <a:pPr marL="0" indent="0" algn="just">
              <a:spcBef>
                <a:spcPts val="0"/>
              </a:spcBef>
              <a:buNone/>
            </a:pPr>
            <a:r>
              <a:rPr lang="ru-RU" sz="2000" dirty="0">
                <a:solidFill>
                  <a:schemeClr val="tx1"/>
                </a:solidFill>
                <a:latin typeface="Times New Roman Tj" panose="02020603050405020304" pitchFamily="18" charset="-52"/>
              </a:rPr>
              <a:t>«</a:t>
            </a:r>
            <a:r>
              <a:rPr lang="tg-Cyrl-TJ" sz="2000" b="1" dirty="0">
                <a:solidFill>
                  <a:schemeClr val="tx1"/>
                </a:solidFill>
                <a:latin typeface="Times New Roman Tj" panose="02020603050405020304" pitchFamily="18" charset="-52"/>
              </a:rPr>
              <a:t>Трансформатсияи индустриалии минтаќањои дењоти Љумњурии Тољикистон</a:t>
            </a:r>
            <a:r>
              <a:rPr lang="ru-RU" sz="2000" dirty="0">
                <a:solidFill>
                  <a:schemeClr val="tx1"/>
                </a:solidFill>
                <a:latin typeface="Times New Roman Tj" panose="02020603050405020304" pitchFamily="18" charset="-52"/>
              </a:rPr>
              <a:t>» </a:t>
            </a:r>
            <a:endParaRPr lang="ru-RU" sz="2000" dirty="0" smtClean="0">
              <a:solidFill>
                <a:schemeClr val="tx1"/>
              </a:solidFill>
              <a:latin typeface="Times New Roman Tj" panose="02020603050405020304" pitchFamily="18" charset="-52"/>
            </a:endParaRPr>
          </a:p>
          <a:p>
            <a:pPr marL="0" indent="0" algn="just">
              <a:spcBef>
                <a:spcPts val="0"/>
              </a:spcBef>
              <a:buNone/>
            </a:pPr>
            <a:r>
              <a:rPr lang="ru-RU" sz="2000" dirty="0" smtClean="0">
                <a:solidFill>
                  <a:schemeClr val="tx1"/>
                </a:solidFill>
                <a:latin typeface="Times New Roman Tj" panose="02020603050405020304" pitchFamily="18" charset="-52"/>
              </a:rPr>
              <a:t>(</a:t>
            </a:r>
            <a:r>
              <a:rPr lang="ru-RU" sz="2000" dirty="0">
                <a:solidFill>
                  <a:schemeClr val="tx1"/>
                </a:solidFill>
                <a:latin typeface="Times New Roman Tj" panose="02020603050405020304" pitchFamily="18" charset="-52"/>
              </a:rPr>
              <a:t>27 майи соли 2022) </a:t>
            </a:r>
          </a:p>
          <a:p>
            <a:pPr marL="0" indent="0" algn="just">
              <a:buNone/>
            </a:pPr>
            <a:endParaRPr lang="ru-RU" sz="2000" dirty="0" smtClean="0">
              <a:solidFill>
                <a:schemeClr val="tx1"/>
              </a:solidFill>
              <a:latin typeface="Times New Roman Tj" panose="02020603050405020304" pitchFamily="18" charset="-52"/>
            </a:endParaRPr>
          </a:p>
          <a:p>
            <a:pPr marL="0" indent="0" algn="just">
              <a:buNone/>
            </a:pPr>
            <a:endParaRPr lang="ru-RU" sz="2000" dirty="0">
              <a:solidFill>
                <a:schemeClr val="tx1"/>
              </a:solidFill>
              <a:latin typeface="Times New Roman Tj" panose="02020603050405020304" pitchFamily="18" charset="-52"/>
            </a:endParaRPr>
          </a:p>
          <a:p>
            <a:pPr marL="0" indent="0" algn="just">
              <a:spcBef>
                <a:spcPts val="0"/>
              </a:spcBef>
              <a:buNone/>
            </a:pPr>
            <a:r>
              <a:rPr lang="ru-RU" sz="2000" dirty="0" smtClean="0">
                <a:solidFill>
                  <a:schemeClr val="tx1"/>
                </a:solidFill>
                <a:latin typeface="Times New Roman Tj" panose="02020603050405020304" pitchFamily="18" charset="-52"/>
              </a:rPr>
              <a:t>«</a:t>
            </a:r>
            <a:r>
              <a:rPr lang="ru-RU" sz="2000" b="1" dirty="0" err="1">
                <a:solidFill>
                  <a:schemeClr val="tx1"/>
                </a:solidFill>
                <a:latin typeface="Times New Roman Tj" panose="02020603050405020304" pitchFamily="18" charset="-52"/>
              </a:rPr>
              <a:t>Комплекси</a:t>
            </a:r>
            <a:r>
              <a:rPr lang="ru-RU" sz="2000" b="1" dirty="0">
                <a:solidFill>
                  <a:schemeClr val="tx1"/>
                </a:solidFill>
                <a:latin typeface="Times New Roman Tj" panose="02020603050405020304" pitchFamily="18" charset="-52"/>
              </a:rPr>
              <a:t> </a:t>
            </a:r>
            <a:r>
              <a:rPr lang="ru-RU" sz="2000" b="1" dirty="0" err="1">
                <a:solidFill>
                  <a:schemeClr val="tx1"/>
                </a:solidFill>
                <a:latin typeface="Times New Roman Tj" panose="02020603050405020304" pitchFamily="18" charset="-52"/>
              </a:rPr>
              <a:t>наќлиётии</a:t>
            </a:r>
            <a:r>
              <a:rPr lang="ru-RU" sz="2000" b="1" dirty="0">
                <a:solidFill>
                  <a:schemeClr val="tx1"/>
                </a:solidFill>
                <a:latin typeface="Times New Roman Tj" panose="02020603050405020304" pitchFamily="18" charset="-52"/>
              </a:rPr>
              <a:t> </a:t>
            </a:r>
            <a:r>
              <a:rPr lang="ru-RU" sz="2000" b="1" dirty="0" err="1">
                <a:solidFill>
                  <a:schemeClr val="tx1"/>
                </a:solidFill>
                <a:latin typeface="Times New Roman Tj" panose="02020603050405020304" pitchFamily="18" charset="-52"/>
              </a:rPr>
              <a:t>Љумњурии</a:t>
            </a:r>
            <a:r>
              <a:rPr lang="ru-RU" sz="2000" b="1" dirty="0">
                <a:solidFill>
                  <a:schemeClr val="tx1"/>
                </a:solidFill>
                <a:latin typeface="Times New Roman Tj" panose="02020603050405020304" pitchFamily="18" charset="-52"/>
              </a:rPr>
              <a:t> </a:t>
            </a:r>
            <a:r>
              <a:rPr lang="ru-RU" sz="2000" b="1" dirty="0" err="1">
                <a:solidFill>
                  <a:schemeClr val="tx1"/>
                </a:solidFill>
                <a:latin typeface="Times New Roman Tj" panose="02020603050405020304" pitchFamily="18" charset="-52"/>
              </a:rPr>
              <a:t>Тољикистон</a:t>
            </a:r>
            <a:r>
              <a:rPr lang="ru-RU" sz="2000" b="1" dirty="0">
                <a:solidFill>
                  <a:schemeClr val="tx1"/>
                </a:solidFill>
                <a:latin typeface="Times New Roman Tj" panose="02020603050405020304" pitchFamily="18" charset="-52"/>
              </a:rPr>
              <a:t> </a:t>
            </a:r>
            <a:r>
              <a:rPr lang="ru-RU" sz="2000" b="1" dirty="0" err="1">
                <a:solidFill>
                  <a:schemeClr val="tx1"/>
                </a:solidFill>
                <a:latin typeface="Times New Roman Tj" panose="02020603050405020304" pitchFamily="18" charset="-52"/>
              </a:rPr>
              <a:t>ва</a:t>
            </a:r>
            <a:r>
              <a:rPr lang="ru-RU" sz="2000" b="1" dirty="0">
                <a:solidFill>
                  <a:schemeClr val="tx1"/>
                </a:solidFill>
                <a:latin typeface="Times New Roman Tj" panose="02020603050405020304" pitchFamily="18" charset="-52"/>
              </a:rPr>
              <a:t> </a:t>
            </a:r>
            <a:r>
              <a:rPr lang="ru-RU" sz="2000" b="1" dirty="0" err="1">
                <a:solidFill>
                  <a:schemeClr val="tx1"/>
                </a:solidFill>
                <a:latin typeface="Times New Roman Tj" panose="02020603050405020304" pitchFamily="18" charset="-52"/>
              </a:rPr>
              <a:t>дурнамои</a:t>
            </a:r>
            <a:r>
              <a:rPr lang="ru-RU" sz="2000" b="1" dirty="0">
                <a:solidFill>
                  <a:schemeClr val="tx1"/>
                </a:solidFill>
                <a:latin typeface="Times New Roman Tj" panose="02020603050405020304" pitchFamily="18" charset="-52"/>
              </a:rPr>
              <a:t> </a:t>
            </a:r>
            <a:r>
              <a:rPr lang="ru-RU" sz="2000" b="1" dirty="0" err="1">
                <a:solidFill>
                  <a:schemeClr val="tx1"/>
                </a:solidFill>
                <a:latin typeface="Times New Roman Tj" panose="02020603050405020304" pitchFamily="18" charset="-52"/>
              </a:rPr>
              <a:t>рушди</a:t>
            </a:r>
            <a:r>
              <a:rPr lang="ru-RU" sz="2000" b="1" dirty="0">
                <a:solidFill>
                  <a:schemeClr val="tx1"/>
                </a:solidFill>
                <a:latin typeface="Times New Roman Tj" panose="02020603050405020304" pitchFamily="18" charset="-52"/>
              </a:rPr>
              <a:t> он</a:t>
            </a:r>
            <a:r>
              <a:rPr lang="ru-RU" sz="2000" dirty="0">
                <a:solidFill>
                  <a:schemeClr val="tx1"/>
                </a:solidFill>
                <a:latin typeface="Times New Roman Tj" panose="02020603050405020304" pitchFamily="18" charset="-52"/>
              </a:rPr>
              <a:t>» </a:t>
            </a:r>
          </a:p>
          <a:p>
            <a:pPr marL="0" indent="0" algn="just">
              <a:spcBef>
                <a:spcPts val="0"/>
              </a:spcBef>
              <a:buNone/>
            </a:pPr>
            <a:r>
              <a:rPr lang="ru-RU" sz="2000" dirty="0">
                <a:solidFill>
                  <a:schemeClr val="tx1"/>
                </a:solidFill>
                <a:latin typeface="Times New Roman Tj" panose="02020603050405020304" pitchFamily="18" charset="-52"/>
              </a:rPr>
              <a:t>(30 ноябри соли 2022)</a:t>
            </a:r>
          </a:p>
        </p:txBody>
      </p:sp>
      <p:pic>
        <p:nvPicPr>
          <p:cNvPr id="9" name="Объект 8"/>
          <p:cNvPicPr>
            <a:picLocks noGrp="1" noChangeAspect="1"/>
          </p:cNvPicPr>
          <p:nvPr>
            <p:ph sz="half" idx="1"/>
          </p:nvPr>
        </p:nvPicPr>
        <p:blipFill>
          <a:blip r:embed="rId2"/>
          <a:stretch>
            <a:fillRect/>
          </a:stretch>
        </p:blipFill>
        <p:spPr>
          <a:xfrm>
            <a:off x="182880" y="1337912"/>
            <a:ext cx="5515276" cy="2395756"/>
          </a:xfrm>
          <a:prstGeom prst="rect">
            <a:avLst/>
          </a:prstGeom>
        </p:spPr>
      </p:pic>
      <p:pic>
        <p:nvPicPr>
          <p:cNvPr id="11" name="Рисунок 10"/>
          <p:cNvPicPr>
            <a:picLocks noChangeAspect="1"/>
          </p:cNvPicPr>
          <p:nvPr/>
        </p:nvPicPr>
        <p:blipFill>
          <a:blip r:embed="rId3"/>
          <a:stretch>
            <a:fillRect/>
          </a:stretch>
        </p:blipFill>
        <p:spPr>
          <a:xfrm>
            <a:off x="182880" y="3861049"/>
            <a:ext cx="5582653" cy="2592288"/>
          </a:xfrm>
          <a:prstGeom prst="rect">
            <a:avLst/>
          </a:prstGeom>
        </p:spPr>
      </p:pic>
    </p:spTree>
    <p:extLst>
      <p:ext uri="{BB962C8B-B14F-4D97-AF65-F5344CB8AC3E}">
        <p14:creationId xmlns:p14="http://schemas.microsoft.com/office/powerpoint/2010/main" val="22393416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413886"/>
            <a:ext cx="9108504" cy="635268"/>
          </a:xfrm>
        </p:spPr>
        <p:txBody>
          <a:bodyPr>
            <a:noAutofit/>
          </a:bodyPr>
          <a:lstStyle/>
          <a:p>
            <a:pPr algn="ctr"/>
            <a:r>
              <a:rPr lang="tg-Cyrl-TJ" sz="2400" b="1" dirty="0">
                <a:solidFill>
                  <a:srgbClr val="0A1BFC"/>
                </a:solidFill>
                <a:effectLst>
                  <a:outerShdw blurRad="38100" dist="38100" dir="2700000" algn="tl">
                    <a:srgbClr val="000000">
                      <a:alpha val="43137"/>
                    </a:srgbClr>
                  </a:outerShdw>
                </a:effectLst>
                <a:latin typeface="Times New Roman Tj" panose="02020603050405020304" pitchFamily="18" charset="-52"/>
              </a:rPr>
              <a:t>Фаъолияти табъу нашри илмї</a:t>
            </a:r>
            <a:endParaRPr lang="ru-RU" sz="2400" b="1" dirty="0">
              <a:solidFill>
                <a:srgbClr val="0A1BFC"/>
              </a:solidFill>
              <a:effectLst>
                <a:outerShdw blurRad="38100" dist="38100" dir="2700000" algn="tl">
                  <a:srgbClr val="000000">
                    <a:alpha val="43137"/>
                  </a:srgbClr>
                </a:outerShdw>
              </a:effectLst>
              <a:latin typeface="Times New Roman Tj" panose="02020603050405020304" pitchFamily="18" charset="-52"/>
            </a:endParaRPr>
          </a:p>
        </p:txBody>
      </p:sp>
      <p:sp>
        <p:nvSpPr>
          <p:cNvPr id="4" name="Объект 3"/>
          <p:cNvSpPr>
            <a:spLocks noGrp="1"/>
          </p:cNvSpPr>
          <p:nvPr>
            <p:ph sz="half" idx="2"/>
          </p:nvPr>
        </p:nvSpPr>
        <p:spPr>
          <a:xfrm>
            <a:off x="7536160" y="1463040"/>
            <a:ext cx="4399166" cy="3697614"/>
          </a:xfrm>
        </p:spPr>
        <p:txBody>
          <a:bodyPr>
            <a:normAutofit/>
          </a:bodyPr>
          <a:lstStyle/>
          <a:p>
            <a:pPr marL="0" indent="0">
              <a:buNone/>
            </a:pPr>
            <a:endParaRPr lang="tg-Cyrl-TJ" sz="1800" dirty="0">
              <a:latin typeface="Times New Roman Tj" panose="02020603050405020304" pitchFamily="18" charset="-52"/>
              <a:ea typeface="Times New Roman" panose="02020603050405020304" pitchFamily="18" charset="0"/>
              <a:cs typeface="Times New Roman" panose="02020603050405020304" pitchFamily="18" charset="0"/>
            </a:endParaRPr>
          </a:p>
          <a:p>
            <a:pPr marL="0" indent="0" algn="just">
              <a:buNone/>
            </a:pPr>
            <a:r>
              <a:rPr lang="tg-Cyrl-TJ" sz="2000" b="1" dirty="0">
                <a:solidFill>
                  <a:schemeClr val="tx1"/>
                </a:solidFill>
                <a:latin typeface="Times New Roman Tj" panose="02020603050405020304" pitchFamily="18" charset="-52"/>
                <a:ea typeface="Times New Roman" panose="02020603050405020304" pitchFamily="18" charset="0"/>
                <a:cs typeface="Times New Roman" panose="02020603050405020304" pitchFamily="18" charset="0"/>
              </a:rPr>
              <a:t>Дар соли 2022</a:t>
            </a:r>
            <a:r>
              <a:rPr lang="tg-Cyrl-TJ" sz="2000" dirty="0">
                <a:solidFill>
                  <a:schemeClr val="tx1"/>
                </a:solidFill>
                <a:latin typeface="Times New Roman Tj" panose="02020603050405020304" pitchFamily="18" charset="-52"/>
                <a:ea typeface="Times New Roman" panose="02020603050405020304" pitchFamily="18" charset="0"/>
                <a:cs typeface="Times New Roman" panose="02020603050405020304" pitchFamily="18" charset="0"/>
              </a:rPr>
              <a:t> аз тарафи ходимони илмии Институти иќтисодиёт ва демографияи Академияи миллии илмњои Тољикистон </a:t>
            </a:r>
            <a:endParaRPr lang="tg-Cyrl-TJ" sz="2000" dirty="0" smtClean="0">
              <a:solidFill>
                <a:schemeClr val="tx1"/>
              </a:solidFill>
              <a:latin typeface="Times New Roman Tj" panose="02020603050405020304" pitchFamily="18" charset="-52"/>
              <a:ea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tg-Cyrl-TJ" sz="2000" i="1" dirty="0" smtClean="0">
                <a:solidFill>
                  <a:schemeClr val="tx1"/>
                </a:solidFill>
                <a:latin typeface="Times New Roman Tj" panose="02020603050405020304" pitchFamily="18" charset="-52"/>
                <a:ea typeface="Times New Roman" panose="02020603050405020304" pitchFamily="18" charset="0"/>
                <a:cs typeface="Times New Roman" panose="02020603050405020304" pitchFamily="18" charset="0"/>
              </a:rPr>
              <a:t>17 </a:t>
            </a:r>
            <a:r>
              <a:rPr lang="tg-Cyrl-TJ" sz="2000" i="1" dirty="0">
                <a:solidFill>
                  <a:schemeClr val="tx1"/>
                </a:solidFill>
                <a:latin typeface="Times New Roman Tj" panose="02020603050405020304" pitchFamily="18" charset="-52"/>
                <a:ea typeface="Times New Roman" panose="02020603050405020304" pitchFamily="18" charset="0"/>
                <a:cs typeface="Times New Roman" panose="02020603050405020304" pitchFamily="18" charset="0"/>
              </a:rPr>
              <a:t>монография (наќша-12), </a:t>
            </a:r>
            <a:endParaRPr lang="tg-Cyrl-TJ" sz="2000" i="1" dirty="0" smtClean="0">
              <a:solidFill>
                <a:schemeClr val="tx1"/>
              </a:solidFill>
              <a:latin typeface="Times New Roman Tj" panose="02020603050405020304" pitchFamily="18" charset="-52"/>
              <a:ea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tg-Cyrl-TJ" sz="2000" i="1" dirty="0" smtClean="0">
                <a:solidFill>
                  <a:schemeClr val="tx1"/>
                </a:solidFill>
                <a:latin typeface="Times New Roman Tj" panose="02020603050405020304" pitchFamily="18" charset="-52"/>
                <a:ea typeface="Times New Roman" panose="02020603050405020304" pitchFamily="18" charset="0"/>
                <a:cs typeface="Times New Roman" panose="02020603050405020304" pitchFamily="18" charset="0"/>
              </a:rPr>
              <a:t>115 маќолањои </a:t>
            </a:r>
            <a:r>
              <a:rPr lang="tg-Cyrl-TJ" sz="2000" i="1" dirty="0">
                <a:solidFill>
                  <a:schemeClr val="tx1"/>
                </a:solidFill>
                <a:latin typeface="Times New Roman Tj" panose="02020603050405020304" pitchFamily="18" charset="-52"/>
                <a:ea typeface="Times New Roman" panose="02020603050405020304" pitchFamily="18" charset="0"/>
                <a:cs typeface="Times New Roman" panose="02020603050405020304" pitchFamily="18" charset="0"/>
              </a:rPr>
              <a:t>илмї ва </a:t>
            </a:r>
            <a:r>
              <a:rPr lang="tg-Cyrl-TJ" sz="2000" i="1" dirty="0" smtClean="0">
                <a:solidFill>
                  <a:schemeClr val="tx1"/>
                </a:solidFill>
                <a:latin typeface="Times New Roman Tj" panose="02020603050405020304" pitchFamily="18" charset="-52"/>
                <a:ea typeface="Times New Roman" panose="02020603050405020304" pitchFamily="18" charset="0"/>
                <a:cs typeface="Times New Roman" panose="02020603050405020304" pitchFamily="18" charset="0"/>
              </a:rPr>
              <a:t>илмї-оммавї (</a:t>
            </a:r>
            <a:r>
              <a:rPr lang="tg-Cyrl-TJ" sz="2000" i="1" dirty="0">
                <a:solidFill>
                  <a:schemeClr val="tx1"/>
                </a:solidFill>
                <a:latin typeface="Times New Roman Tj" panose="02020603050405020304" pitchFamily="18" charset="-52"/>
                <a:ea typeface="Times New Roman" panose="02020603050405020304" pitchFamily="18" charset="0"/>
                <a:cs typeface="Times New Roman" panose="02020603050405020304" pitchFamily="18" charset="0"/>
              </a:rPr>
              <a:t>наќша-100</a:t>
            </a:r>
            <a:r>
              <a:rPr lang="tg-Cyrl-TJ" sz="2000" i="1" dirty="0" smtClean="0">
                <a:solidFill>
                  <a:schemeClr val="tx1"/>
                </a:solidFill>
                <a:latin typeface="Times New Roman Tj" panose="02020603050405020304" pitchFamily="18" charset="-52"/>
                <a:ea typeface="Times New Roman" panose="02020603050405020304" pitchFamily="18" charset="0"/>
                <a:cs typeface="Times New Roman" panose="02020603050405020304" pitchFamily="18" charset="0"/>
              </a:rPr>
              <a:t>)</a:t>
            </a:r>
            <a:r>
              <a:rPr lang="tg-Cyrl-TJ" sz="2000" dirty="0" smtClean="0">
                <a:solidFill>
                  <a:schemeClr val="tx1"/>
                </a:solidFill>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000">
                <a:solidFill>
                  <a:schemeClr val="tx1"/>
                </a:solidFill>
                <a:latin typeface="Times New Roman Tj" panose="02020603050405020304" pitchFamily="18" charset="-52"/>
                <a:ea typeface="Times New Roman" panose="02020603050405020304" pitchFamily="18" charset="0"/>
                <a:cs typeface="Times New Roman" panose="02020603050405020304" pitchFamily="18" charset="0"/>
              </a:rPr>
              <a:t>аз </a:t>
            </a:r>
            <a:r>
              <a:rPr lang="tg-Cyrl-TJ" sz="2000" smtClean="0">
                <a:solidFill>
                  <a:schemeClr val="tx1"/>
                </a:solidFill>
                <a:latin typeface="Times New Roman Tj" panose="02020603050405020304" pitchFamily="18" charset="-52"/>
                <a:ea typeface="Times New Roman" panose="02020603050405020304" pitchFamily="18" charset="0"/>
                <a:cs typeface="Times New Roman" panose="02020603050405020304" pitchFamily="18" charset="0"/>
              </a:rPr>
              <a:t>љумла,   </a:t>
            </a:r>
            <a:r>
              <a:rPr lang="tg-Cyrl-TJ" sz="2000" i="1" dirty="0" smtClean="0">
                <a:solidFill>
                  <a:schemeClr val="tx1"/>
                </a:solidFill>
                <a:latin typeface="Times New Roman Tj" panose="02020603050405020304" pitchFamily="18" charset="-52"/>
                <a:ea typeface="Times New Roman" panose="02020603050405020304" pitchFamily="18" charset="0"/>
                <a:cs typeface="Times New Roman" panose="02020603050405020304" pitchFamily="18" charset="0"/>
              </a:rPr>
              <a:t>дар </a:t>
            </a:r>
            <a:r>
              <a:rPr lang="tg-Cyrl-TJ" sz="2000" i="1" dirty="0">
                <a:solidFill>
                  <a:schemeClr val="tx1"/>
                </a:solidFill>
                <a:latin typeface="Times New Roman Tj" panose="02020603050405020304" pitchFamily="18" charset="-52"/>
                <a:ea typeface="Times New Roman" panose="02020603050405020304" pitchFamily="18" charset="0"/>
                <a:cs typeface="Times New Roman" panose="02020603050405020304" pitchFamily="18" charset="0"/>
              </a:rPr>
              <a:t>хориљи кишвар 15 </a:t>
            </a:r>
            <a:r>
              <a:rPr lang="tg-Cyrl-TJ" sz="2000" i="1" dirty="0" smtClean="0">
                <a:solidFill>
                  <a:schemeClr val="tx1"/>
                </a:solidFill>
                <a:latin typeface="Times New Roman Tj" panose="02020603050405020304" pitchFamily="18" charset="-52"/>
                <a:ea typeface="Times New Roman" panose="02020603050405020304" pitchFamily="18" charset="0"/>
                <a:cs typeface="Times New Roman" panose="02020603050405020304" pitchFamily="18" charset="0"/>
              </a:rPr>
              <a:t>маќола </a:t>
            </a:r>
            <a:r>
              <a:rPr lang="tg-Cyrl-TJ" sz="2000" dirty="0">
                <a:solidFill>
                  <a:schemeClr val="tx1"/>
                </a:solidFill>
                <a:latin typeface="Times New Roman Tj" panose="02020603050405020304" pitchFamily="18" charset="-52"/>
                <a:ea typeface="Times New Roman" panose="02020603050405020304" pitchFamily="18" charset="0"/>
                <a:cs typeface="Times New Roman" panose="02020603050405020304" pitchFamily="18" charset="0"/>
              </a:rPr>
              <a:t>чоп шудаанд</a:t>
            </a:r>
            <a:r>
              <a:rPr lang="ru-RU" sz="1800" dirty="0">
                <a:latin typeface="Times New Roman Tj" panose="02020603050405020304" pitchFamily="18" charset="-52"/>
              </a:rPr>
              <a:t>.</a:t>
            </a:r>
          </a:p>
        </p:txBody>
      </p:sp>
      <p:pic>
        <p:nvPicPr>
          <p:cNvPr id="3" name="Рисунок 2"/>
          <p:cNvPicPr>
            <a:picLocks noChangeAspect="1"/>
          </p:cNvPicPr>
          <p:nvPr/>
        </p:nvPicPr>
        <p:blipFill>
          <a:blip r:embed="rId2"/>
          <a:stretch>
            <a:fillRect/>
          </a:stretch>
        </p:blipFill>
        <p:spPr>
          <a:xfrm>
            <a:off x="269507" y="1376413"/>
            <a:ext cx="7266653" cy="5130264"/>
          </a:xfrm>
          <a:prstGeom prst="rect">
            <a:avLst/>
          </a:prstGeom>
        </p:spPr>
      </p:pic>
    </p:spTree>
    <p:extLst>
      <p:ext uri="{BB962C8B-B14F-4D97-AF65-F5344CB8AC3E}">
        <p14:creationId xmlns:p14="http://schemas.microsoft.com/office/powerpoint/2010/main" val="3835817429"/>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Базис">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Базис">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Базис">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TM03457444[[fn=Базис]]</Template>
  <TotalTime>840</TotalTime>
  <Words>245</Words>
  <Application>Microsoft Office PowerPoint</Application>
  <PresentationFormat>Широкоэкранный</PresentationFormat>
  <Paragraphs>27</Paragraphs>
  <Slides>6</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2</vt:i4>
      </vt:variant>
      <vt:variant>
        <vt:lpstr>Заголовки слайдов</vt:lpstr>
      </vt:variant>
      <vt:variant>
        <vt:i4>6</vt:i4>
      </vt:variant>
    </vt:vector>
  </HeadingPairs>
  <TitlesOfParts>
    <vt:vector size="15" baseType="lpstr">
      <vt:lpstr>Arial</vt:lpstr>
      <vt:lpstr>Calibri</vt:lpstr>
      <vt:lpstr>Constantia</vt:lpstr>
      <vt:lpstr>Corbel</vt:lpstr>
      <vt:lpstr>Times New Roman</vt:lpstr>
      <vt:lpstr>Times New Roman Tj</vt:lpstr>
      <vt:lpstr>Wingdings 2</vt:lpstr>
      <vt:lpstr>Базис</vt:lpstr>
      <vt:lpstr>Flow</vt:lpstr>
      <vt:lpstr>Институти  иќтисодиёт ва демография</vt:lpstr>
      <vt:lpstr>Сатњи диверсификатсияи (гуногунсатњии)  содироти кишвар арзёбї гардида, зарурати  ба маротиб зиёд намудани содироти мањсулот асоснок карда шудааст.  Дар панљ соли оянда он бояд на камтар аз 6 маротиба  афзояд, ки ба афзоиши иќтидори саноатї алоќаманд мебошад.</vt:lpstr>
      <vt:lpstr>Презентация PowerPoint</vt:lpstr>
      <vt:lpstr>Тадќиќоти «сањроӣ»-и олимони Институти иқтисодиёт ва демографияи АМИТ</vt:lpstr>
      <vt:lpstr> Конференсияњои љумњуриявии илмию амалї  «Трансформатсияи индустриалии минтаќањои дењоти Љумњурии Тољикистон» ва «Комплекси наќлиётии Љумњурии Тољикистон ва дурнамои рушди он»</vt:lpstr>
      <vt:lpstr>Фаъолияти табъу нашри илмї</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Пользователь Windows</cp:lastModifiedBy>
  <cp:revision>40</cp:revision>
  <dcterms:created xsi:type="dcterms:W3CDTF">2022-09-16T04:36:12Z</dcterms:created>
  <dcterms:modified xsi:type="dcterms:W3CDTF">2022-12-07T13:09:21Z</dcterms:modified>
</cp:coreProperties>
</file>