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9"/>
  </p:notesMasterIdLst>
  <p:sldIdLst>
    <p:sldId id="268" r:id="rId2"/>
    <p:sldId id="350" r:id="rId3"/>
    <p:sldId id="357" r:id="rId4"/>
    <p:sldId id="358" r:id="rId5"/>
    <p:sldId id="360" r:id="rId6"/>
    <p:sldId id="261" r:id="rId7"/>
    <p:sldId id="274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BF76BBB-CFDC-4032-A84F-BE7877B79260}">
          <p14:sldIdLst>
            <p14:sldId id="268"/>
            <p14:sldId id="350"/>
            <p14:sldId id="357"/>
            <p14:sldId id="358"/>
            <p14:sldId id="360"/>
            <p14:sldId id="261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r>
              <a:rPr lang="ru-RU">
                <a:solidFill>
                  <a:schemeClr val="tx1"/>
                </a:solidFill>
              </a:rPr>
              <a:t>Шумораи ањолї, млн. нафар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'6-9'!$B$3</c:f>
              <c:strCache>
                <c:ptCount val="1"/>
                <c:pt idx="0">
                  <c:v>0-14 сола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'6-9'!$C$2:$J$2</c:f>
              <c:strCache>
                <c:ptCount val="8"/>
                <c:pt idx="0">
                  <c:v>2015</c:v>
                </c:pt>
                <c:pt idx="1">
                  <c:v>2020</c:v>
                </c:pt>
                <c:pt idx="2">
                  <c:v>2025-  пешгўї</c:v>
                </c:pt>
                <c:pt idx="3">
                  <c:v>2030- пешгўї</c:v>
                </c:pt>
                <c:pt idx="4">
                  <c:v>2035- пешгўї</c:v>
                </c:pt>
                <c:pt idx="5">
                  <c:v>2040- пешгўї</c:v>
                </c:pt>
                <c:pt idx="6">
                  <c:v>2045- пешгўї</c:v>
                </c:pt>
                <c:pt idx="7">
                  <c:v>2050- пешгўї</c:v>
                </c:pt>
              </c:strCache>
            </c:strRef>
          </c:cat>
          <c:val>
            <c:numRef>
              <c:f>'6-9'!$C$3:$J$3</c:f>
              <c:numCache>
                <c:formatCode>General</c:formatCode>
                <c:ptCount val="8"/>
                <c:pt idx="0">
                  <c:v>2.9</c:v>
                </c:pt>
                <c:pt idx="1">
                  <c:v>3.6</c:v>
                </c:pt>
                <c:pt idx="2">
                  <c:v>3.9</c:v>
                </c:pt>
                <c:pt idx="3">
                  <c:v>4</c:v>
                </c:pt>
                <c:pt idx="4">
                  <c:v>4.0999999999999996</c:v>
                </c:pt>
                <c:pt idx="5">
                  <c:v>4.4000000000000004</c:v>
                </c:pt>
                <c:pt idx="6">
                  <c:v>4.7</c:v>
                </c:pt>
                <c:pt idx="7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E3-49C5-9438-1D5E352BA319}"/>
            </c:ext>
          </c:extLst>
        </c:ser>
        <c:ser>
          <c:idx val="1"/>
          <c:order val="1"/>
          <c:tx>
            <c:strRef>
              <c:f>'6-9'!$B$4</c:f>
              <c:strCache>
                <c:ptCount val="1"/>
                <c:pt idx="0">
                  <c:v>15-64 сола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'6-9'!$C$2:$J$2</c:f>
              <c:strCache>
                <c:ptCount val="8"/>
                <c:pt idx="0">
                  <c:v>2015</c:v>
                </c:pt>
                <c:pt idx="1">
                  <c:v>2020</c:v>
                </c:pt>
                <c:pt idx="2">
                  <c:v>2025-  пешгўї</c:v>
                </c:pt>
                <c:pt idx="3">
                  <c:v>2030- пешгўї</c:v>
                </c:pt>
                <c:pt idx="4">
                  <c:v>2035- пешгўї</c:v>
                </c:pt>
                <c:pt idx="5">
                  <c:v>2040- пешгўї</c:v>
                </c:pt>
                <c:pt idx="6">
                  <c:v>2045- пешгўї</c:v>
                </c:pt>
                <c:pt idx="7">
                  <c:v>2050- пешгўї</c:v>
                </c:pt>
              </c:strCache>
            </c:strRef>
          </c:cat>
          <c:val>
            <c:numRef>
              <c:f>'6-9'!$C$4:$J$4</c:f>
              <c:numCache>
                <c:formatCode>General</c:formatCode>
                <c:ptCount val="8"/>
                <c:pt idx="0">
                  <c:v>5.3</c:v>
                </c:pt>
                <c:pt idx="1">
                  <c:v>5.7</c:v>
                </c:pt>
                <c:pt idx="2">
                  <c:v>6.2</c:v>
                </c:pt>
                <c:pt idx="3">
                  <c:v>7</c:v>
                </c:pt>
                <c:pt idx="4">
                  <c:v>7.8</c:v>
                </c:pt>
                <c:pt idx="5">
                  <c:v>8.6</c:v>
                </c:pt>
                <c:pt idx="6">
                  <c:v>9.3000000000000007</c:v>
                </c:pt>
                <c:pt idx="7">
                  <c:v>10.1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E3-49C5-9438-1D5E352BA319}"/>
            </c:ext>
          </c:extLst>
        </c:ser>
        <c:ser>
          <c:idx val="2"/>
          <c:order val="2"/>
          <c:tx>
            <c:strRef>
              <c:f>'6-9'!$B$5</c:f>
              <c:strCache>
                <c:ptCount val="1"/>
                <c:pt idx="0">
                  <c:v>аз 65  боло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'6-9'!$C$2:$J$2</c:f>
              <c:strCache>
                <c:ptCount val="8"/>
                <c:pt idx="0">
                  <c:v>2015</c:v>
                </c:pt>
                <c:pt idx="1">
                  <c:v>2020</c:v>
                </c:pt>
                <c:pt idx="2">
                  <c:v>2025-  пешгўї</c:v>
                </c:pt>
                <c:pt idx="3">
                  <c:v>2030- пешгўї</c:v>
                </c:pt>
                <c:pt idx="4">
                  <c:v>2035- пешгўї</c:v>
                </c:pt>
                <c:pt idx="5">
                  <c:v>2040- пешгўї</c:v>
                </c:pt>
                <c:pt idx="6">
                  <c:v>2045- пешгўї</c:v>
                </c:pt>
                <c:pt idx="7">
                  <c:v>2050- пешгўї</c:v>
                </c:pt>
              </c:strCache>
            </c:strRef>
          </c:cat>
          <c:val>
            <c:numRef>
              <c:f>'6-9'!$C$5:$J$5</c:f>
              <c:numCache>
                <c:formatCode>General</c:formatCode>
                <c:ptCount val="8"/>
                <c:pt idx="0">
                  <c:v>0.3</c:v>
                </c:pt>
                <c:pt idx="1">
                  <c:v>0.3</c:v>
                </c:pt>
                <c:pt idx="2">
                  <c:v>0.4</c:v>
                </c:pt>
                <c:pt idx="3">
                  <c:v>0.6</c:v>
                </c:pt>
                <c:pt idx="4">
                  <c:v>0.7</c:v>
                </c:pt>
                <c:pt idx="5">
                  <c:v>0.9</c:v>
                </c:pt>
                <c:pt idx="6">
                  <c:v>1</c:v>
                </c:pt>
                <c:pt idx="7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E3-49C5-9438-1D5E352BA3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19577968"/>
        <c:axId val="619582888"/>
      </c:barChart>
      <c:catAx>
        <c:axId val="619577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ru-RU"/>
          </a:p>
        </c:txPr>
        <c:crossAx val="619582888"/>
        <c:crosses val="autoZero"/>
        <c:auto val="1"/>
        <c:lblAlgn val="ctr"/>
        <c:lblOffset val="100"/>
        <c:noMultiLvlLbl val="0"/>
      </c:catAx>
      <c:valAx>
        <c:axId val="619582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ru-RU"/>
          </a:p>
        </c:txPr>
        <c:crossAx val="619577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aseline="0">
          <a:latin typeface="Times New Roman Tj" panose="02020603050405020304" pitchFamily="18" charset="-52"/>
        </a:defRPr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r>
              <a:rPr lang="ru-RU" sz="2000">
                <a:solidFill>
                  <a:schemeClr val="tx1"/>
                </a:solidFill>
              </a:rPr>
              <a:t>Шумораи шуѓл, млн. нафар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'Диаг-6.18'!$T$24</c:f>
              <c:strCache>
                <c:ptCount val="1"/>
                <c:pt idx="0">
                  <c:v>сенарияи инерсионї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'Диаг-6.18'!$U$23:$W$23</c:f>
              <c:strCache>
                <c:ptCount val="3"/>
                <c:pt idx="0">
                  <c:v>2020</c:v>
                </c:pt>
                <c:pt idx="1">
                  <c:v>2025 –арзёбӣ</c:v>
                </c:pt>
                <c:pt idx="2">
                  <c:v>2030 –арзёбӣ</c:v>
                </c:pt>
              </c:strCache>
            </c:strRef>
          </c:cat>
          <c:val>
            <c:numRef>
              <c:f>'Диаг-6.18'!$U$24:$W$24</c:f>
              <c:numCache>
                <c:formatCode>0.0</c:formatCode>
                <c:ptCount val="3"/>
                <c:pt idx="0">
                  <c:v>2.4621</c:v>
                </c:pt>
                <c:pt idx="1">
                  <c:v>2.7069000000000001</c:v>
                </c:pt>
                <c:pt idx="2">
                  <c:v>3.0030000000000001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E8-4918-8E8A-EDE750D6CA74}"/>
            </c:ext>
          </c:extLst>
        </c:ser>
        <c:ser>
          <c:idx val="1"/>
          <c:order val="1"/>
          <c:tx>
            <c:strRef>
              <c:f>'Диаг-6.18'!$T$25</c:f>
              <c:strCache>
                <c:ptCount val="1"/>
                <c:pt idx="0">
                  <c:v>сенарияи индустриалї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E8-4918-8E8A-EDE750D6CA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'Диаг-6.18'!$U$23:$W$23</c:f>
              <c:strCache>
                <c:ptCount val="3"/>
                <c:pt idx="0">
                  <c:v>2020</c:v>
                </c:pt>
                <c:pt idx="1">
                  <c:v>2025 –арзёбӣ</c:v>
                </c:pt>
                <c:pt idx="2">
                  <c:v>2030 –арзёбӣ</c:v>
                </c:pt>
              </c:strCache>
            </c:strRef>
          </c:cat>
          <c:val>
            <c:numRef>
              <c:f>'Диаг-6.18'!$U$25:$W$25</c:f>
              <c:numCache>
                <c:formatCode>0.0</c:formatCode>
                <c:ptCount val="3"/>
                <c:pt idx="0">
                  <c:v>2.4621</c:v>
                </c:pt>
                <c:pt idx="1">
                  <c:v>3.0185999999999997</c:v>
                </c:pt>
                <c:pt idx="2">
                  <c:v>3.7208000000000001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E8-4918-8E8A-EDE750D6CA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9558944"/>
        <c:axId val="619562224"/>
      </c:lineChart>
      <c:catAx>
        <c:axId val="61955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ru-RU"/>
          </a:p>
        </c:txPr>
        <c:crossAx val="619562224"/>
        <c:crosses val="autoZero"/>
        <c:auto val="1"/>
        <c:lblAlgn val="ctr"/>
        <c:lblOffset val="100"/>
        <c:noMultiLvlLbl val="0"/>
      </c:catAx>
      <c:valAx>
        <c:axId val="619562224"/>
        <c:scaling>
          <c:orientation val="minMax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ru-RU"/>
          </a:p>
        </c:txPr>
        <c:crossAx val="61955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aseline="0">
          <a:latin typeface="Times New Roman Tj" panose="02020603050405020304" pitchFamily="18" charset="-52"/>
        </a:defRPr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r>
              <a:rPr lang="ru-RU">
                <a:solidFill>
                  <a:schemeClr val="tx1"/>
                </a:solidFill>
              </a:rPr>
              <a:t>Маљмўи мањсулоти дохилї ба њар сари ањолї, њаз. долл (бо назардошти Паритети ќобилияти харидорї)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'Диаг-6.38'!$V$10</c:f>
              <c:strCache>
                <c:ptCount val="1"/>
                <c:pt idx="0">
                  <c:v>2020 - арзёби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'Диаг-6.38'!$U$11:$U$14</c:f>
              <c:strCache>
                <c:ptCount val="4"/>
                <c:pt idx="0">
                  <c:v>Сенарияи 1 ( базавї)</c:v>
                </c:pt>
                <c:pt idx="1">
                  <c:v>Сенарияи 2 (дар асоси љараёнњои иќтисодї)</c:v>
                </c:pt>
                <c:pt idx="2">
                  <c:v>Сенарияи 3 (дар асоси љараёнњои иќтисодї ва рушди тањсилот)</c:v>
                </c:pt>
                <c:pt idx="3">
                  <c:v>Сенарияи 4 (дар асоси љараёнњои иќтисодї, рушди тањсилот ва равандњои демографї)</c:v>
                </c:pt>
              </c:strCache>
            </c:strRef>
          </c:cat>
          <c:val>
            <c:numRef>
              <c:f>'Диаг-6.38'!$V$11:$V$14</c:f>
              <c:numCache>
                <c:formatCode>0.0</c:formatCode>
                <c:ptCount val="4"/>
                <c:pt idx="0">
                  <c:v>3.613</c:v>
                </c:pt>
                <c:pt idx="1">
                  <c:v>3.6139999999999999</c:v>
                </c:pt>
                <c:pt idx="2">
                  <c:v>3.6190000000000002</c:v>
                </c:pt>
                <c:pt idx="3">
                  <c:v>3.6509999999999998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7F-4609-A892-EF49324E6762}"/>
            </c:ext>
          </c:extLst>
        </c:ser>
        <c:ser>
          <c:idx val="1"/>
          <c:order val="1"/>
          <c:tx>
            <c:strRef>
              <c:f>'Диаг-6.38'!$W$10</c:f>
              <c:strCache>
                <c:ptCount val="1"/>
                <c:pt idx="0">
                  <c:v>2050 - пешгуи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'Диаг-6.38'!$U$11:$U$14</c:f>
              <c:strCache>
                <c:ptCount val="4"/>
                <c:pt idx="0">
                  <c:v>Сенарияи 1 ( базавї)</c:v>
                </c:pt>
                <c:pt idx="1">
                  <c:v>Сенарияи 2 (дар асоси љараёнњои иќтисодї)</c:v>
                </c:pt>
                <c:pt idx="2">
                  <c:v>Сенарияи 3 (дар асоси љараёнњои иќтисодї ва рушди тањсилот)</c:v>
                </c:pt>
                <c:pt idx="3">
                  <c:v>Сенарияи 4 (дар асоси љараёнњои иќтисодї, рушди тањсилот ва равандњои демографї)</c:v>
                </c:pt>
              </c:strCache>
            </c:strRef>
          </c:cat>
          <c:val>
            <c:numRef>
              <c:f>'Диаг-6.38'!$W$11:$W$14</c:f>
              <c:numCache>
                <c:formatCode>0.0</c:formatCode>
                <c:ptCount val="4"/>
                <c:pt idx="0">
                  <c:v>8.1359999999999992</c:v>
                </c:pt>
                <c:pt idx="1">
                  <c:v>8.3550000000000004</c:v>
                </c:pt>
                <c:pt idx="2">
                  <c:v>8.4719999999999995</c:v>
                </c:pt>
                <c:pt idx="3">
                  <c:v>9.5510000000000002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7F-4609-A892-EF49324E67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5352064"/>
        <c:axId val="565352392"/>
      </c:barChart>
      <c:catAx>
        <c:axId val="56535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ru-RU"/>
          </a:p>
        </c:txPr>
        <c:crossAx val="565352392"/>
        <c:crosses val="autoZero"/>
        <c:auto val="1"/>
        <c:lblAlgn val="ctr"/>
        <c:lblOffset val="100"/>
        <c:noMultiLvlLbl val="0"/>
      </c:catAx>
      <c:valAx>
        <c:axId val="565352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ru-RU"/>
          </a:p>
        </c:txPr>
        <c:crossAx val="565352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aseline="0">
          <a:latin typeface="Times New Roman Tj" panose="02020603050405020304" pitchFamily="18" charset="-52"/>
        </a:defRPr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r>
              <a:rPr lang="ru-RU" dirty="0" err="1">
                <a:solidFill>
                  <a:schemeClr val="tx1"/>
                </a:solidFill>
              </a:rPr>
              <a:t>Њаљми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сармоягузорї</a:t>
            </a:r>
            <a:r>
              <a:rPr lang="ru-RU" dirty="0">
                <a:solidFill>
                  <a:schemeClr val="tx1"/>
                </a:solidFill>
              </a:rPr>
              <a:t> ба </a:t>
            </a:r>
            <a:r>
              <a:rPr lang="ru-RU" dirty="0" err="1">
                <a:solidFill>
                  <a:schemeClr val="tx1"/>
                </a:solidFill>
              </a:rPr>
              <a:t>њар</a:t>
            </a:r>
            <a:r>
              <a:rPr lang="ru-RU" dirty="0">
                <a:solidFill>
                  <a:schemeClr val="tx1"/>
                </a:solidFill>
              </a:rPr>
              <a:t> сари </a:t>
            </a:r>
            <a:r>
              <a:rPr lang="ru-RU" dirty="0" err="1">
                <a:solidFill>
                  <a:schemeClr val="tx1"/>
                </a:solidFill>
              </a:rPr>
              <a:t>ањолї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долл</a:t>
            </a:r>
            <a:endParaRPr lang="ru-RU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'Диаг-6.39'!$N$4</c:f>
              <c:strCache>
                <c:ptCount val="1"/>
                <c:pt idx="0">
                  <c:v>2020 - арзёби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'Диаг-6.39'!$M$5:$M$8</c:f>
              <c:strCache>
                <c:ptCount val="4"/>
                <c:pt idx="0">
                  <c:v>Сенарияи 1 ( базавї)</c:v>
                </c:pt>
                <c:pt idx="1">
                  <c:v>Сенарияи 2 (дар асоси љараёнњои иќтисодї)</c:v>
                </c:pt>
                <c:pt idx="2">
                  <c:v>Сенарияи 3 (дар асоси љараёнњои иќтисодї ва рушди тањсилот)</c:v>
                </c:pt>
                <c:pt idx="3">
                  <c:v>Сенарияи 4 (дар асоси љараёнњои иќтисодї, рушди тањсилот ва равандњои демографї)</c:v>
                </c:pt>
              </c:strCache>
            </c:strRef>
          </c:cat>
          <c:val>
            <c:numRef>
              <c:f>'Диаг-6.39'!$N$5:$N$8</c:f>
              <c:numCache>
                <c:formatCode>General</c:formatCode>
                <c:ptCount val="4"/>
                <c:pt idx="0">
                  <c:v>27.5</c:v>
                </c:pt>
                <c:pt idx="1">
                  <c:v>27.5</c:v>
                </c:pt>
                <c:pt idx="2">
                  <c:v>27.5</c:v>
                </c:pt>
                <c:pt idx="3">
                  <c:v>27.6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5E-4449-8A76-EE8B5D7F1A74}"/>
            </c:ext>
          </c:extLst>
        </c:ser>
        <c:ser>
          <c:idx val="1"/>
          <c:order val="1"/>
          <c:tx>
            <c:strRef>
              <c:f>'Диаг-6.39'!$O$4</c:f>
              <c:strCache>
                <c:ptCount val="1"/>
                <c:pt idx="0">
                  <c:v>2050 - пешгуи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'Диаг-6.39'!$M$5:$M$8</c:f>
              <c:strCache>
                <c:ptCount val="4"/>
                <c:pt idx="0">
                  <c:v>Сенарияи 1 ( базавї)</c:v>
                </c:pt>
                <c:pt idx="1">
                  <c:v>Сенарияи 2 (дар асоси љараёнњои иќтисодї)</c:v>
                </c:pt>
                <c:pt idx="2">
                  <c:v>Сенарияи 3 (дар асоси љараёнњои иќтисодї ва рушди тањсилот)</c:v>
                </c:pt>
                <c:pt idx="3">
                  <c:v>Сенарияи 4 (дар асоси љараёнњои иќтисодї, рушди тањсилот ва равандњои демографї)</c:v>
                </c:pt>
              </c:strCache>
            </c:strRef>
          </c:cat>
          <c:val>
            <c:numRef>
              <c:f>'Диаг-6.39'!$O$5:$O$8</c:f>
              <c:numCache>
                <c:formatCode>General</c:formatCode>
                <c:ptCount val="4"/>
                <c:pt idx="0">
                  <c:v>62.2</c:v>
                </c:pt>
                <c:pt idx="1">
                  <c:v>67.599999999999994</c:v>
                </c:pt>
                <c:pt idx="2">
                  <c:v>68.900000000000006</c:v>
                </c:pt>
                <c:pt idx="3">
                  <c:v>81.400000000000006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5E-4449-8A76-EE8B5D7F1A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17763880"/>
        <c:axId val="617762896"/>
      </c:barChart>
      <c:catAx>
        <c:axId val="617763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ru-RU"/>
          </a:p>
        </c:txPr>
        <c:crossAx val="617762896"/>
        <c:crosses val="autoZero"/>
        <c:auto val="1"/>
        <c:lblAlgn val="ctr"/>
        <c:lblOffset val="100"/>
        <c:noMultiLvlLbl val="0"/>
      </c:catAx>
      <c:valAx>
        <c:axId val="617762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ru-RU"/>
          </a:p>
        </c:txPr>
        <c:crossAx val="617763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aseline="0">
          <a:latin typeface="Times New Roman Tj" panose="02020603050405020304" pitchFamily="18" charset="-52"/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DD1B0-815F-427B-BA12-FA79CB72F84A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A6ADF-3955-4867-AC46-28EC04A54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875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5322-7E15-402C-B15F-87EE154F8271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FAD9-0CBA-4421-9772-0013EC1F5B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5322-7E15-402C-B15F-87EE154F8271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FAD9-0CBA-4421-9772-0013EC1F5B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5322-7E15-402C-B15F-87EE154F8271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FAD9-0CBA-4421-9772-0013EC1F5B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5322-7E15-402C-B15F-87EE154F8271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FAD9-0CBA-4421-9772-0013EC1F5B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5322-7E15-402C-B15F-87EE154F8271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FAD9-0CBA-4421-9772-0013EC1F5B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5322-7E15-402C-B15F-87EE154F8271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FAD9-0CBA-4421-9772-0013EC1F5B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5322-7E15-402C-B15F-87EE154F8271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FAD9-0CBA-4421-9772-0013EC1F5B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5322-7E15-402C-B15F-87EE154F8271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FAD9-0CBA-4421-9772-0013EC1F5B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5322-7E15-402C-B15F-87EE154F8271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FAD9-0CBA-4421-9772-0013EC1F5B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5322-7E15-402C-B15F-87EE154F8271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FAD9-0CBA-4421-9772-0013EC1F5B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5322-7E15-402C-B15F-87EE154F8271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A65FAD9-0CBA-4421-9772-0013EC1F5B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CDF5322-7E15-402C-B15F-87EE154F8271}" type="datetimeFigureOut">
              <a:rPr lang="ru-RU" smtClean="0"/>
              <a:pPr/>
              <a:t>10.12.2021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A65FAD9-0CBA-4421-9772-0013EC1F5B0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652904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tg-Cyrl-TJ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Tj" panose="02020603050405020304" pitchFamily="18" charset="-52"/>
                <a:ea typeface="+mn-ea"/>
                <a:cs typeface="+mn-cs"/>
              </a:rPr>
              <a:t>Институти </a:t>
            </a:r>
            <a:br>
              <a:rPr lang="tg-Cyrl-TJ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Tj" panose="02020603050405020304" pitchFamily="18" charset="-52"/>
                <a:ea typeface="+mn-ea"/>
                <a:cs typeface="+mn-cs"/>
              </a:rPr>
            </a:br>
            <a:r>
              <a:rPr lang="tg-Cyrl-TJ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Tj" panose="02020603050405020304" pitchFamily="18" charset="-52"/>
                <a:ea typeface="+mn-ea"/>
                <a:cs typeface="+mn-cs"/>
              </a:rPr>
              <a:t>иќтисодиёт ва демография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658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435280" cy="108012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tg-Cyrl-TJ" altLang="ru-RU" sz="2000" b="1" i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tg-Cyrl-TJ" sz="2000" b="1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Дар давраи миёна ва дарозмуњлат Љумњурии </a:t>
            </a:r>
            <a:br>
              <a:rPr lang="tg-Cyrl-TJ" sz="2000" b="1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g-Cyrl-TJ" sz="2000" b="1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Точикистон дорои иќтидорњои мењнатии назаррас мешавад, ки яке аз омилњои асосии рушди  минбаъдаи иљтимої- иќтисодї хоњад шуд</a:t>
            </a:r>
            <a:r>
              <a:rPr lang="tg-Cyrl-TJ" sz="2000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2000" dirty="0"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2000" b="1" i="1" dirty="0">
              <a:solidFill>
                <a:schemeClr val="bg2">
                  <a:lumMod val="60000"/>
                  <a:lumOff val="40000"/>
                </a:schemeClr>
              </a:solidFill>
              <a:latin typeface="Times New Roman Tj" panose="02020603050405020304" pitchFamily="18" charset="-52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1E87953A-DFDC-4A42-A90A-9AB2EB8E94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3233823"/>
              </p:ext>
            </p:extLst>
          </p:nvPr>
        </p:nvGraphicFramePr>
        <p:xfrm>
          <a:off x="35496" y="1268760"/>
          <a:ext cx="9108504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002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353988-ADA1-4C06-A1DB-B9BA4675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835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Дар </a:t>
            </a:r>
            <a:r>
              <a:rPr lang="ru-RU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давраи</a:t>
            </a:r>
            <a:r>
              <a:rPr lang="ru-RU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то соли 2030 </a:t>
            </a:r>
            <a:r>
              <a:rPr lang="ru-RU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зарурати</a:t>
            </a:r>
            <a:r>
              <a:rPr lang="ru-RU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тақвияти</a:t>
            </a:r>
            <a:r>
              <a:rPr lang="ru-RU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сиёсат</a:t>
            </a:r>
            <a:r>
              <a:rPr lang="ru-RU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дар </a:t>
            </a:r>
            <a:r>
              <a:rPr lang="ru-RU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бозори</a:t>
            </a:r>
            <a:r>
              <a:rPr lang="ru-RU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меҳнат</a:t>
            </a:r>
            <a:r>
              <a:rPr lang="ru-RU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амалҳои</a:t>
            </a:r>
            <a:r>
              <a:rPr lang="ru-RU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маҷмӯи</a:t>
            </a:r>
            <a:r>
              <a:rPr lang="ru-RU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дар </a:t>
            </a:r>
            <a:r>
              <a:rPr lang="ru-RU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самти</a:t>
            </a:r>
            <a:r>
              <a:rPr lang="ru-RU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таъмини</a:t>
            </a:r>
            <a:r>
              <a:rPr lang="ru-RU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ташаккули</a:t>
            </a:r>
            <a:r>
              <a:rPr lang="ru-RU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ҷойҳои</a:t>
            </a:r>
            <a:r>
              <a:rPr lang="ru-RU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кории</a:t>
            </a:r>
            <a:r>
              <a:rPr lang="ru-RU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пурмаҳсулро</a:t>
            </a:r>
            <a:r>
              <a:rPr lang="ru-RU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талаб</a:t>
            </a:r>
            <a:r>
              <a:rPr lang="ru-RU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мекунад</a:t>
            </a:r>
            <a:endParaRPr lang="ru-RU" sz="2200" b="1" dirty="0">
              <a:solidFill>
                <a:srgbClr val="0000FF"/>
              </a:solidFill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02EA95FA-537B-45DA-852C-85F5B45C83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8811681"/>
              </p:ext>
            </p:extLst>
          </p:nvPr>
        </p:nvGraphicFramePr>
        <p:xfrm>
          <a:off x="0" y="1412776"/>
          <a:ext cx="9144000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7702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BE558-9E46-4903-B97D-468FCEDDA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2000" b="1" kern="1200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Дар </a:t>
            </a:r>
            <a:r>
              <a:rPr lang="ru-RU" sz="2000" b="1" kern="1200" dirty="0" err="1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маљмўъ</a:t>
            </a:r>
            <a:r>
              <a:rPr lang="ru-RU" sz="2000" b="1" kern="1200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2000" b="1" kern="1200" dirty="0" err="1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моделсозӣ</a:t>
            </a:r>
            <a:r>
              <a:rPr lang="ru-RU" sz="2000" b="1" kern="1200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kern="1200" dirty="0" err="1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имкон</a:t>
            </a:r>
            <a:r>
              <a:rPr lang="ru-RU" sz="2000" b="1" kern="1200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kern="1200" dirty="0" err="1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дод</a:t>
            </a:r>
            <a:r>
              <a:rPr lang="ru-RU" sz="2000" b="1" kern="1200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kern="1200" dirty="0" err="1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ки</a:t>
            </a:r>
            <a:r>
              <a:rPr lang="ru-RU" sz="2000" b="1" kern="1200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kern="1200" dirty="0" err="1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аҳамияти</a:t>
            </a:r>
            <a:r>
              <a:rPr lang="ru-RU" sz="2000" b="1" kern="1200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b="1" kern="1200" dirty="0" err="1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њамгироии</a:t>
            </a:r>
            <a:r>
              <a:rPr lang="ru-RU" sz="2000" b="1" kern="1200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kern="1200" dirty="0" err="1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фаъолият</a:t>
            </a:r>
            <a:r>
              <a:rPr lang="ru-RU" sz="2000" b="1" kern="1200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дар </a:t>
            </a:r>
            <a:r>
              <a:rPr lang="ru-RU" sz="2000" b="1" kern="1200" dirty="0" err="1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самтњои</a:t>
            </a:r>
            <a:r>
              <a:rPr lang="ru-RU" sz="2000" b="1" kern="1200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kern="1200" dirty="0" err="1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гуногун</a:t>
            </a:r>
            <a:r>
              <a:rPr lang="ru-RU" sz="2000" b="1" kern="1200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b="1" kern="1200" dirty="0" err="1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барои</a:t>
            </a:r>
            <a:r>
              <a:rPr lang="ru-RU" sz="2000" b="1" kern="1200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kern="1200" dirty="0" err="1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таъмини</a:t>
            </a:r>
            <a:r>
              <a:rPr lang="ru-RU" sz="2000" b="1" kern="1200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kern="1200" dirty="0" err="1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рушди</a:t>
            </a:r>
            <a:r>
              <a:rPr lang="ru-RU" sz="2000" b="1" kern="1200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kern="1200" dirty="0" err="1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устувор</a:t>
            </a:r>
            <a:r>
              <a:rPr lang="ru-RU" sz="2000" b="1" kern="1200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kern="1200" dirty="0" err="1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ru-RU" sz="2000" b="1" kern="1200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kern="1200" dirty="0" err="1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сатњи</a:t>
            </a:r>
            <a:r>
              <a:rPr lang="ru-RU" sz="2000" b="1" kern="1200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kern="1200" dirty="0" err="1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баландтари</a:t>
            </a:r>
            <a:r>
              <a:rPr lang="ru-RU" sz="2000" b="1" kern="1200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b="1" kern="1200" dirty="0" err="1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зиндагӣ</a:t>
            </a:r>
            <a:r>
              <a:rPr lang="ru-RU" sz="2000" b="1" kern="1200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kern="1200" dirty="0" err="1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тасдиқ</a:t>
            </a:r>
            <a:r>
              <a:rPr lang="ru-RU" sz="2000" b="1" kern="1200" dirty="0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 карда </a:t>
            </a:r>
            <a:r>
              <a:rPr lang="ru-RU" sz="2000" b="1" kern="1200" dirty="0" err="1">
                <a:solidFill>
                  <a:srgbClr val="0000FF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шавад</a:t>
            </a:r>
            <a:endParaRPr lang="ru-RU" sz="2000" dirty="0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0FE0F1A5-24EE-46A6-8259-9BDBE11FE7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1586507"/>
              </p:ext>
            </p:extLst>
          </p:nvPr>
        </p:nvGraphicFramePr>
        <p:xfrm>
          <a:off x="-2232" y="1556792"/>
          <a:ext cx="914400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5949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9A3942-5D82-429B-AD3E-B9542FB31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>
                <a:solidFill>
                  <a:srgbClr val="0000FF"/>
                </a:solidFill>
                <a:latin typeface="Times New Roman Tj" panose="02020603050405020304" pitchFamily="18" charset="-52"/>
              </a:rPr>
              <a:t>Рушди</a:t>
            </a:r>
            <a:r>
              <a:rPr lang="ru-RU" sz="2400" b="1" dirty="0">
                <a:solidFill>
                  <a:srgbClr val="0000FF"/>
                </a:solidFill>
                <a:latin typeface="Times New Roman Tj" panose="02020603050405020304" pitchFamily="18" charset="-52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 Tj" panose="02020603050405020304" pitchFamily="18" charset="-52"/>
              </a:rPr>
              <a:t>иқтисодӣ</a:t>
            </a:r>
            <a:r>
              <a:rPr lang="ru-RU" sz="2400" b="1" dirty="0">
                <a:solidFill>
                  <a:srgbClr val="0000FF"/>
                </a:solidFill>
                <a:latin typeface="Times New Roman Tj" panose="02020603050405020304" pitchFamily="18" charset="-52"/>
              </a:rPr>
              <a:t> ба </a:t>
            </a:r>
            <a:r>
              <a:rPr lang="ru-RU" sz="2400" b="1" dirty="0" err="1">
                <a:solidFill>
                  <a:srgbClr val="0000FF"/>
                </a:solidFill>
                <a:latin typeface="Times New Roman Tj" panose="02020603050405020304" pitchFamily="18" charset="-52"/>
              </a:rPr>
              <a:t>афзоиши</a:t>
            </a:r>
            <a:r>
              <a:rPr lang="ru-RU" sz="2400" b="1" dirty="0">
                <a:solidFill>
                  <a:srgbClr val="0000FF"/>
                </a:solidFill>
                <a:latin typeface="Times New Roman Tj" panose="02020603050405020304" pitchFamily="18" charset="-52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 Tj" panose="02020603050405020304" pitchFamily="18" charset="-52"/>
              </a:rPr>
              <a:t>талабот</a:t>
            </a:r>
            <a:r>
              <a:rPr lang="ru-RU" sz="2400" b="1" dirty="0">
                <a:solidFill>
                  <a:srgbClr val="0000FF"/>
                </a:solidFill>
                <a:latin typeface="Times New Roman Tj" panose="02020603050405020304" pitchFamily="18" charset="-52"/>
              </a:rPr>
              <a:t> ба </a:t>
            </a:r>
            <a:r>
              <a:rPr lang="ru-RU" sz="2400" b="1" dirty="0" err="1">
                <a:solidFill>
                  <a:srgbClr val="0000FF"/>
                </a:solidFill>
                <a:latin typeface="Times New Roman Tj" panose="02020603050405020304" pitchFamily="18" charset="-52"/>
              </a:rPr>
              <a:t>сармоягузориҳо</a:t>
            </a:r>
            <a:r>
              <a:rPr lang="ru-RU" sz="2400" b="1" dirty="0">
                <a:solidFill>
                  <a:srgbClr val="0000FF"/>
                </a:solidFill>
                <a:latin typeface="Times New Roman Tj" panose="02020603050405020304" pitchFamily="18" charset="-52"/>
              </a:rPr>
              <a:t> ба </a:t>
            </a:r>
            <a:r>
              <a:rPr lang="ru-RU" sz="2400" b="1" dirty="0" err="1">
                <a:solidFill>
                  <a:srgbClr val="0000FF"/>
                </a:solidFill>
                <a:latin typeface="Times New Roman Tj" panose="02020603050405020304" pitchFamily="18" charset="-52"/>
              </a:rPr>
              <a:t>ҳар</a:t>
            </a:r>
            <a:r>
              <a:rPr lang="ru-RU" sz="2400" b="1" dirty="0">
                <a:solidFill>
                  <a:srgbClr val="0000FF"/>
                </a:solidFill>
                <a:latin typeface="Times New Roman Tj" panose="02020603050405020304" pitchFamily="18" charset="-52"/>
              </a:rPr>
              <a:t> сари </a:t>
            </a:r>
            <a:r>
              <a:rPr lang="ru-RU" sz="2400" b="1" dirty="0" err="1">
                <a:solidFill>
                  <a:srgbClr val="0000FF"/>
                </a:solidFill>
                <a:latin typeface="Times New Roman Tj" panose="02020603050405020304" pitchFamily="18" charset="-52"/>
              </a:rPr>
              <a:t>аҳолӣ</a:t>
            </a:r>
            <a:r>
              <a:rPr lang="ru-RU" sz="2400" b="1" dirty="0">
                <a:solidFill>
                  <a:srgbClr val="0000FF"/>
                </a:solidFill>
                <a:latin typeface="Times New Roman Tj" panose="02020603050405020304" pitchFamily="18" charset="-52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 Tj" panose="02020603050405020304" pitchFamily="18" charset="-52"/>
              </a:rPr>
              <a:t>оварда</a:t>
            </a:r>
            <a:r>
              <a:rPr lang="ru-RU" sz="2400" b="1" dirty="0">
                <a:solidFill>
                  <a:srgbClr val="0000FF"/>
                </a:solidFill>
                <a:latin typeface="Times New Roman Tj" panose="02020603050405020304" pitchFamily="18" charset="-52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 Tj" panose="02020603050405020304" pitchFamily="18" charset="-52"/>
              </a:rPr>
              <a:t>мерасонад</a:t>
            </a:r>
            <a:endParaRPr lang="ru-RU" sz="2400" b="1" dirty="0">
              <a:solidFill>
                <a:srgbClr val="0000FF"/>
              </a:solidFill>
              <a:latin typeface="Times New Roman Tj" panose="02020603050405020304" pitchFamily="18" charset="-52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59E6DF5D-7ABA-421C-BF90-C75CD87EA3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1675022"/>
              </p:ext>
            </p:extLst>
          </p:nvPr>
        </p:nvGraphicFramePr>
        <p:xfrm>
          <a:off x="0" y="1700808"/>
          <a:ext cx="914400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14835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4976"/>
            <a:ext cx="9108504" cy="743744"/>
          </a:xfrm>
        </p:spPr>
        <p:txBody>
          <a:bodyPr>
            <a:noAutofit/>
          </a:bodyPr>
          <a:lstStyle/>
          <a:p>
            <a:pPr algn="ctr"/>
            <a:r>
              <a:rPr lang="tg-Cyrl-TJ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Tj" panose="02020603050405020304" pitchFamily="18" charset="-52"/>
              </a:rPr>
              <a:t>Конференсияи љумњуриявии илмию амалї «Вазъи муосири индустриалї-инноватсионии минтаќањои Љумњурии Тољикистон ва дурнамои рушди онњо»</a:t>
            </a:r>
            <a:endParaRPr lang="ru-RU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Tj" panose="02020603050405020304" pitchFamily="18" charset="-52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2CC22D8-3F93-4C4E-AD9D-42DD71EB8B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1143617"/>
            <a:ext cx="5328592" cy="2501407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52120" y="1143617"/>
            <a:ext cx="3491880" cy="554940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err="1">
                <a:latin typeface="Times New Roman Tj" panose="02020603050405020304" pitchFamily="18" charset="-52"/>
              </a:rPr>
              <a:t>Гузаронидани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Конференсияи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љумњуриявии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илмию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амалї</a:t>
            </a:r>
            <a:r>
              <a:rPr lang="ru-RU" dirty="0">
                <a:latin typeface="Times New Roman Tj" panose="02020603050405020304" pitchFamily="18" charset="-52"/>
              </a:rPr>
              <a:t> дар </a:t>
            </a:r>
            <a:r>
              <a:rPr lang="ru-RU" dirty="0" err="1">
                <a:latin typeface="Times New Roman Tj" panose="02020603050405020304" pitchFamily="18" charset="-52"/>
              </a:rPr>
              <a:t>мавзўи</a:t>
            </a:r>
            <a:r>
              <a:rPr lang="ru-RU" dirty="0">
                <a:latin typeface="Times New Roman Tj" panose="02020603050405020304" pitchFamily="18" charset="-52"/>
              </a:rPr>
              <a:t> «</a:t>
            </a:r>
            <a:r>
              <a:rPr lang="ru-RU" b="1" dirty="0" err="1">
                <a:latin typeface="Times New Roman Tj" panose="02020603050405020304" pitchFamily="18" charset="-52"/>
              </a:rPr>
              <a:t>Вазъи</a:t>
            </a:r>
            <a:r>
              <a:rPr lang="ru-RU" b="1" dirty="0">
                <a:latin typeface="Times New Roman Tj" panose="02020603050405020304" pitchFamily="18" charset="-52"/>
              </a:rPr>
              <a:t> </a:t>
            </a:r>
            <a:r>
              <a:rPr lang="ru-RU" b="1" dirty="0" err="1">
                <a:latin typeface="Times New Roman Tj" panose="02020603050405020304" pitchFamily="18" charset="-52"/>
              </a:rPr>
              <a:t>муосири</a:t>
            </a:r>
            <a:r>
              <a:rPr lang="ru-RU" b="1" dirty="0">
                <a:latin typeface="Times New Roman Tj" panose="02020603050405020304" pitchFamily="18" charset="-52"/>
              </a:rPr>
              <a:t> </a:t>
            </a:r>
            <a:r>
              <a:rPr lang="ru-RU" b="1" dirty="0" err="1">
                <a:latin typeface="Times New Roman Tj" panose="02020603050405020304" pitchFamily="18" charset="-52"/>
              </a:rPr>
              <a:t>индустриалї-инноватсионии</a:t>
            </a:r>
            <a:r>
              <a:rPr lang="ru-RU" b="1" dirty="0">
                <a:latin typeface="Times New Roman Tj" panose="02020603050405020304" pitchFamily="18" charset="-52"/>
              </a:rPr>
              <a:t> </a:t>
            </a:r>
            <a:r>
              <a:rPr lang="ru-RU" b="1" dirty="0" err="1">
                <a:latin typeface="Times New Roman Tj" panose="02020603050405020304" pitchFamily="18" charset="-52"/>
              </a:rPr>
              <a:t>минтаќањои</a:t>
            </a:r>
            <a:r>
              <a:rPr lang="ru-RU" b="1" dirty="0">
                <a:latin typeface="Times New Roman Tj" panose="02020603050405020304" pitchFamily="18" charset="-52"/>
              </a:rPr>
              <a:t> </a:t>
            </a:r>
            <a:r>
              <a:rPr lang="ru-RU" b="1" dirty="0" err="1">
                <a:latin typeface="Times New Roman Tj" panose="02020603050405020304" pitchFamily="18" charset="-52"/>
              </a:rPr>
              <a:t>Љумњурии</a:t>
            </a:r>
            <a:r>
              <a:rPr lang="ru-RU" b="1" dirty="0">
                <a:latin typeface="Times New Roman Tj" panose="02020603050405020304" pitchFamily="18" charset="-52"/>
              </a:rPr>
              <a:t> </a:t>
            </a:r>
            <a:r>
              <a:rPr lang="ru-RU" b="1" dirty="0" err="1">
                <a:latin typeface="Times New Roman Tj" panose="02020603050405020304" pitchFamily="18" charset="-52"/>
              </a:rPr>
              <a:t>Тољикистон</a:t>
            </a:r>
            <a:r>
              <a:rPr lang="ru-RU" b="1" dirty="0">
                <a:latin typeface="Times New Roman Tj" panose="02020603050405020304" pitchFamily="18" charset="-52"/>
              </a:rPr>
              <a:t> </a:t>
            </a:r>
            <a:r>
              <a:rPr lang="ru-RU" b="1" dirty="0" err="1">
                <a:latin typeface="Times New Roman Tj" panose="02020603050405020304" pitchFamily="18" charset="-52"/>
              </a:rPr>
              <a:t>ва</a:t>
            </a:r>
            <a:r>
              <a:rPr lang="ru-RU" b="1" dirty="0">
                <a:latin typeface="Times New Roman Tj" panose="02020603050405020304" pitchFamily="18" charset="-52"/>
              </a:rPr>
              <a:t> </a:t>
            </a:r>
            <a:r>
              <a:rPr lang="ru-RU" b="1" dirty="0" err="1">
                <a:latin typeface="Times New Roman Tj" panose="02020603050405020304" pitchFamily="18" charset="-52"/>
              </a:rPr>
              <a:t>дурнамои</a:t>
            </a:r>
            <a:r>
              <a:rPr lang="ru-RU" b="1" dirty="0">
                <a:latin typeface="Times New Roman Tj" panose="02020603050405020304" pitchFamily="18" charset="-52"/>
              </a:rPr>
              <a:t> </a:t>
            </a:r>
            <a:r>
              <a:rPr lang="ru-RU" b="1" dirty="0" err="1">
                <a:latin typeface="Times New Roman Tj" panose="02020603050405020304" pitchFamily="18" charset="-52"/>
              </a:rPr>
              <a:t>рушди</a:t>
            </a:r>
            <a:r>
              <a:rPr lang="ru-RU" b="1" dirty="0">
                <a:latin typeface="Times New Roman Tj" panose="02020603050405020304" pitchFamily="18" charset="-52"/>
              </a:rPr>
              <a:t> </a:t>
            </a:r>
            <a:r>
              <a:rPr lang="ru-RU" b="1" dirty="0" err="1">
                <a:latin typeface="Times New Roman Tj" panose="02020603050405020304" pitchFamily="18" charset="-52"/>
              </a:rPr>
              <a:t>онњо</a:t>
            </a:r>
            <a:r>
              <a:rPr lang="ru-RU" dirty="0">
                <a:latin typeface="Times New Roman Tj" panose="02020603050405020304" pitchFamily="18" charset="-52"/>
              </a:rPr>
              <a:t>» (30 ноябри соли 2021). </a:t>
            </a:r>
            <a:r>
              <a:rPr lang="ru-RU" dirty="0" err="1">
                <a:latin typeface="Times New Roman Tj" panose="02020603050405020304" pitchFamily="18" charset="-52"/>
              </a:rPr>
              <a:t>Њамзамон</a:t>
            </a:r>
            <a:r>
              <a:rPr lang="ru-RU" dirty="0">
                <a:latin typeface="Times New Roman Tj" panose="02020603050405020304" pitchFamily="18" charset="-52"/>
              </a:rPr>
              <a:t>, дар </a:t>
            </a:r>
            <a:r>
              <a:rPr lang="ru-RU" dirty="0" err="1">
                <a:latin typeface="Times New Roman Tj" panose="02020603050405020304" pitchFamily="18" charset="-52"/>
              </a:rPr>
              <a:t>доираи</a:t>
            </a:r>
            <a:r>
              <a:rPr lang="ru-RU" dirty="0">
                <a:latin typeface="Times New Roman Tj" panose="02020603050405020304" pitchFamily="18" charset="-52"/>
              </a:rPr>
              <a:t> ин </a:t>
            </a:r>
            <a:r>
              <a:rPr lang="ru-RU" dirty="0" err="1">
                <a:latin typeface="Times New Roman Tj" panose="02020603050405020304" pitchFamily="18" charset="-52"/>
              </a:rPr>
              <a:t>конференсия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санаи</a:t>
            </a:r>
            <a:r>
              <a:rPr lang="ru-RU" dirty="0">
                <a:latin typeface="Times New Roman Tj" panose="02020603050405020304" pitchFamily="18" charset="-52"/>
              </a:rPr>
              <a:t> 8 декабри соли 2021 </a:t>
            </a:r>
            <a:r>
              <a:rPr lang="ru-RU" dirty="0" err="1">
                <a:latin typeface="Times New Roman Tj" panose="02020603050405020304" pitchFamily="18" charset="-52"/>
              </a:rPr>
              <a:t>Институти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иќтисодиёт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ва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демографияи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Академияи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миллии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илмњои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Тољикистон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тибќи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дастури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Роњбари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Дастгоњи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иљроияи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Президенти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Љумњурии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Тољикистон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муњтарам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Рањмон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Озода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Эмомалї</a:t>
            </a:r>
            <a:r>
              <a:rPr lang="ru-RU" dirty="0">
                <a:latin typeface="Times New Roman Tj" panose="02020603050405020304" pitchFamily="18" charset="-52"/>
              </a:rPr>
              <a:t> аз 02.11.2021 №12474(26.5) дар </a:t>
            </a:r>
            <a:r>
              <a:rPr lang="ru-RU" dirty="0" err="1">
                <a:latin typeface="Times New Roman Tj" panose="02020603050405020304" pitchFamily="18" charset="-52"/>
              </a:rPr>
              <a:t>њамкорї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бо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Кумитаи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рушди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мањали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назди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Президенти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Љумњурии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Тољикистон</a:t>
            </a:r>
            <a:r>
              <a:rPr lang="ru-RU" dirty="0">
                <a:latin typeface="Times New Roman Tj" panose="02020603050405020304" pitchFamily="18" charset="-52"/>
              </a:rPr>
              <a:t> дар </a:t>
            </a:r>
            <a:r>
              <a:rPr lang="ru-RU" dirty="0" err="1">
                <a:latin typeface="Times New Roman Tj" panose="02020603050405020304" pitchFamily="18" charset="-52"/>
              </a:rPr>
              <a:t>шањри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Бохтари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вилояти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Хатлони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Љумњурии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Тољикистон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конференсияи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илмї-амалии</a:t>
            </a:r>
            <a:r>
              <a:rPr lang="ru-RU" dirty="0">
                <a:latin typeface="Times New Roman Tj" panose="02020603050405020304" pitchFamily="18" charset="-52"/>
              </a:rPr>
              <a:t> «</a:t>
            </a:r>
            <a:r>
              <a:rPr lang="ru-RU" b="1" dirty="0" err="1">
                <a:latin typeface="Times New Roman Tj" panose="02020603050405020304" pitchFamily="18" charset="-52"/>
              </a:rPr>
              <a:t>Заминањои</a:t>
            </a:r>
            <a:r>
              <a:rPr lang="ru-RU" b="1" dirty="0">
                <a:latin typeface="Times New Roman Tj" panose="02020603050405020304" pitchFamily="18" charset="-52"/>
              </a:rPr>
              <a:t> </a:t>
            </a:r>
            <a:r>
              <a:rPr lang="ru-RU" b="1" dirty="0" err="1">
                <a:latin typeface="Times New Roman Tj" panose="02020603050405020304" pitchFamily="18" charset="-52"/>
              </a:rPr>
              <a:t>иљтимоиву</a:t>
            </a:r>
            <a:r>
              <a:rPr lang="ru-RU" b="1" dirty="0">
                <a:latin typeface="Times New Roman Tj" panose="02020603050405020304" pitchFamily="18" charset="-52"/>
              </a:rPr>
              <a:t> </a:t>
            </a:r>
            <a:r>
              <a:rPr lang="ru-RU" b="1" dirty="0" err="1">
                <a:latin typeface="Times New Roman Tj" panose="02020603050405020304" pitchFamily="18" charset="-52"/>
              </a:rPr>
              <a:t>иќтисодии</a:t>
            </a:r>
            <a:r>
              <a:rPr lang="ru-RU" b="1" dirty="0">
                <a:latin typeface="Times New Roman Tj" panose="02020603050405020304" pitchFamily="18" charset="-52"/>
              </a:rPr>
              <a:t> </a:t>
            </a:r>
            <a:r>
              <a:rPr lang="ru-RU" b="1" dirty="0" err="1">
                <a:latin typeface="Times New Roman Tj" panose="02020603050405020304" pitchFamily="18" charset="-52"/>
              </a:rPr>
              <a:t>рушди</a:t>
            </a:r>
            <a:r>
              <a:rPr lang="ru-RU" b="1" dirty="0">
                <a:latin typeface="Times New Roman Tj" panose="02020603050405020304" pitchFamily="18" charset="-52"/>
              </a:rPr>
              <a:t> </a:t>
            </a:r>
            <a:r>
              <a:rPr lang="ru-RU" b="1" dirty="0" err="1">
                <a:latin typeface="Times New Roman Tj" panose="02020603050405020304" pitchFamily="18" charset="-52"/>
              </a:rPr>
              <a:t>индустриалї-инноватсионии</a:t>
            </a:r>
            <a:r>
              <a:rPr lang="ru-RU" b="1" dirty="0">
                <a:latin typeface="Times New Roman Tj" panose="02020603050405020304" pitchFamily="18" charset="-52"/>
              </a:rPr>
              <a:t> </a:t>
            </a:r>
            <a:r>
              <a:rPr lang="ru-RU" b="1" dirty="0" err="1">
                <a:latin typeface="Times New Roman Tj" panose="02020603050405020304" pitchFamily="18" charset="-52"/>
              </a:rPr>
              <a:t>вилояти</a:t>
            </a:r>
            <a:r>
              <a:rPr lang="ru-RU" b="1" dirty="0">
                <a:latin typeface="Times New Roman Tj" panose="02020603050405020304" pitchFamily="18" charset="-52"/>
              </a:rPr>
              <a:t> Хатлон</a:t>
            </a:r>
            <a:r>
              <a:rPr lang="ru-RU" dirty="0">
                <a:latin typeface="Times New Roman Tj" panose="02020603050405020304" pitchFamily="18" charset="-52"/>
              </a:rPr>
              <a:t>»-</a:t>
            </a:r>
            <a:r>
              <a:rPr lang="ru-RU" dirty="0" err="1">
                <a:latin typeface="Times New Roman Tj" panose="02020603050405020304" pitchFamily="18" charset="-52"/>
              </a:rPr>
              <a:t>ро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гузаронид</a:t>
            </a:r>
            <a:r>
              <a:rPr lang="ru-RU" dirty="0">
                <a:latin typeface="Times New Roman Tj" panose="02020603050405020304" pitchFamily="18" charset="-52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C6BC33-53E5-4EA4-8CBA-6018AA2CE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717032"/>
            <a:ext cx="532859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29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4976"/>
            <a:ext cx="9108504" cy="527720"/>
          </a:xfrm>
        </p:spPr>
        <p:txBody>
          <a:bodyPr>
            <a:noAutofit/>
          </a:bodyPr>
          <a:lstStyle/>
          <a:p>
            <a:pPr algn="ctr"/>
            <a:r>
              <a:rPr lang="tg-Cyrl-TJ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Tj" panose="02020603050405020304" pitchFamily="18" charset="-52"/>
              </a:rPr>
              <a:t>Фаъолияти табъу нашри илмї</a:t>
            </a:r>
            <a:endParaRPr lang="ru-RU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Tj" panose="02020603050405020304" pitchFamily="18" charset="-52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12160" y="1268760"/>
            <a:ext cx="3096344" cy="33843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tg-Cyrl-TJ" sz="1800" dirty="0">
              <a:effectLst/>
              <a:latin typeface="Times New Roman Tj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g-Cyrl-TJ" sz="1800" dirty="0">
                <a:effectLst/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Дар соли 2021 аз тарафи ходимони илмии Институти иќтисодиёт ва демографияи Академияи миллии илмњои Тољикистон 23 китоб (</a:t>
            </a:r>
            <a:r>
              <a:rPr lang="tg-Cyrl-TJ" sz="1800" b="1" dirty="0">
                <a:effectLst/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2020 -12</a:t>
            </a:r>
            <a:r>
              <a:rPr lang="tg-Cyrl-TJ" sz="1800" dirty="0">
                <a:effectLst/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), монографияњо ва 122    (</a:t>
            </a:r>
            <a:r>
              <a:rPr lang="tg-Cyrl-TJ" sz="1800" b="1" dirty="0">
                <a:effectLst/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2020 -76</a:t>
            </a:r>
            <a:r>
              <a:rPr lang="tg-Cyrl-TJ" sz="1800" dirty="0">
                <a:effectLst/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) маќолањои илмї ва илмї-оммавї (</a:t>
            </a:r>
            <a:r>
              <a:rPr lang="tg-Cyrl-TJ" sz="1800" b="1" dirty="0">
                <a:effectLst/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дар хориљи кишвар 11 маќола</a:t>
            </a:r>
            <a:r>
              <a:rPr lang="tg-Cyrl-TJ" sz="1800" dirty="0">
                <a:effectLst/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) чоп шуданд</a:t>
            </a:r>
            <a:r>
              <a:rPr lang="ru-RU" sz="1800" dirty="0">
                <a:latin typeface="Times New Roman Tj" panose="02020603050405020304" pitchFamily="18" charset="-52"/>
              </a:rPr>
              <a:t>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FB24CD9-7B3C-43E7-854A-983EB3169E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1268760"/>
            <a:ext cx="568863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719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910</TotalTime>
  <Words>286</Words>
  <Application>Microsoft Office PowerPoint</Application>
  <PresentationFormat>Экран (4:3)</PresentationFormat>
  <Paragraphs>14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Calibri</vt:lpstr>
      <vt:lpstr>Constantia</vt:lpstr>
      <vt:lpstr>Times New Roman</vt:lpstr>
      <vt:lpstr>Times New Roman Tj</vt:lpstr>
      <vt:lpstr>Wingdings 2</vt:lpstr>
      <vt:lpstr>Flow</vt:lpstr>
      <vt:lpstr>Институти  иќтисодиёт ва демография</vt:lpstr>
      <vt:lpstr> Дар давраи миёна ва дарозмуњлат Љумњурии  Точикистон дорои иќтидорњои мењнатии назаррас мешавад, ки яке аз омилњои асосии рушди  минбаъдаи иљтимої- иќтисодї хоњад шуд  </vt:lpstr>
      <vt:lpstr>Дар давраи то соли 2030 зарурати тақвияти сиёсат дар бозори меҳнат амалҳои маҷмӯи дар самти таъмини ташаккули ҷойҳои кории пурмаҳсулро талаб мекунад</vt:lpstr>
      <vt:lpstr>Дар маљмўъ,  моделсозӣ имкон дод, ки аҳамияти  њамгироии фаъолият дар самтњои гуногун  барои таъмини рушди устувор ва сатњи баландтари  зиндагӣ тасдиқ  карда шавад</vt:lpstr>
      <vt:lpstr>Рушди иқтисодӣ ба афзоиши талабот ба сармоягузориҳо ба ҳар сари аҳолӣ оварда мерасонад</vt:lpstr>
      <vt:lpstr>Конференсияи љумњуриявии илмию амалї «Вазъи муосири индустриалї-инноватсионии минтаќањои Љумњурии Тољикистон ва дурнамои рушди онњо»</vt:lpstr>
      <vt:lpstr>Фаъолияти табъу нашри илмї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Институти иќтисодиёт ва демографияи  Академияи илмњои Љумњурии Тољикистон</dc:title>
  <dc:creator>Пользователь</dc:creator>
  <cp:lastModifiedBy>Dilshod Jalilov</cp:lastModifiedBy>
  <cp:revision>62</cp:revision>
  <dcterms:created xsi:type="dcterms:W3CDTF">2018-01-03T10:38:40Z</dcterms:created>
  <dcterms:modified xsi:type="dcterms:W3CDTF">2021-12-10T07:09:16Z</dcterms:modified>
</cp:coreProperties>
</file>